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4" r:id="rId2"/>
    <p:sldId id="266" r:id="rId3"/>
    <p:sldId id="265" r:id="rId4"/>
    <p:sldId id="259" r:id="rId5"/>
    <p:sldId id="260" r:id="rId6"/>
    <p:sldId id="268" r:id="rId7"/>
    <p:sldId id="269" r:id="rId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47" autoAdjust="0"/>
  </p:normalViewPr>
  <p:slideViewPr>
    <p:cSldViewPr>
      <p:cViewPr varScale="1">
        <p:scale>
          <a:sx n="67" d="100"/>
          <a:sy n="67" d="100"/>
        </p:scale>
        <p:origin x="-402"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7969A603-6B8B-4E0B-AE83-2FAB052369FD}" type="datetimeFigureOut">
              <a:rPr kumimoji="1" lang="ja-JP" altLang="en-US" smtClean="0"/>
              <a:t>2015/3/18</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C187DDF6-3469-4EB7-9983-554E406997DD}" type="slidenum">
              <a:rPr kumimoji="1" lang="ja-JP" altLang="en-US" smtClean="0"/>
              <a:t>‹#›</a:t>
            </a:fld>
            <a:endParaRPr kumimoji="1" lang="ja-JP" altLang="en-US"/>
          </a:p>
        </p:txBody>
      </p:sp>
    </p:spTree>
    <p:extLst>
      <p:ext uri="{BB962C8B-B14F-4D97-AF65-F5344CB8AC3E}">
        <p14:creationId xmlns:p14="http://schemas.microsoft.com/office/powerpoint/2010/main" val="34665654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C187DDF6-3469-4EB7-9983-554E406997DD}" type="slidenum">
              <a:rPr kumimoji="1" lang="ja-JP" altLang="en-US" smtClean="0"/>
              <a:t>5</a:t>
            </a:fld>
            <a:endParaRPr kumimoji="1" lang="ja-JP" altLang="en-US"/>
          </a:p>
        </p:txBody>
      </p:sp>
    </p:spTree>
    <p:extLst>
      <p:ext uri="{BB962C8B-B14F-4D97-AF65-F5344CB8AC3E}">
        <p14:creationId xmlns:p14="http://schemas.microsoft.com/office/powerpoint/2010/main" val="37170637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2DC45E3-F535-4128-AEA6-28F2A19B9EB2}" type="datetime1">
              <a:rPr kumimoji="1" lang="ja-JP" altLang="en-US" smtClean="0"/>
              <a:t>2015/3/18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1D7DE02-AA82-4B89-9F7B-B7F8CFA1F81D}" type="slidenum">
              <a:rPr kumimoji="1" lang="ja-JP" altLang="en-US" smtClean="0"/>
              <a:t>‹#›</a:t>
            </a:fld>
            <a:endParaRPr kumimoji="1" lang="ja-JP" altLang="en-US"/>
          </a:p>
        </p:txBody>
      </p:sp>
    </p:spTree>
    <p:extLst>
      <p:ext uri="{BB962C8B-B14F-4D97-AF65-F5344CB8AC3E}">
        <p14:creationId xmlns:p14="http://schemas.microsoft.com/office/powerpoint/2010/main" val="3909029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D8F42B6-A0C1-452D-B772-0A5759FA1AA8}" type="datetime1">
              <a:rPr kumimoji="1" lang="ja-JP" altLang="en-US" smtClean="0"/>
              <a:t>2015/3/18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1D7DE02-AA82-4B89-9F7B-B7F8CFA1F81D}" type="slidenum">
              <a:rPr kumimoji="1" lang="ja-JP" altLang="en-US" smtClean="0"/>
              <a:t>‹#›</a:t>
            </a:fld>
            <a:endParaRPr kumimoji="1" lang="ja-JP" altLang="en-US"/>
          </a:p>
        </p:txBody>
      </p:sp>
    </p:spTree>
    <p:extLst>
      <p:ext uri="{BB962C8B-B14F-4D97-AF65-F5344CB8AC3E}">
        <p14:creationId xmlns:p14="http://schemas.microsoft.com/office/powerpoint/2010/main" val="4076620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4933782-317A-4745-A964-D53EC9A2B44D}" type="datetime1">
              <a:rPr kumimoji="1" lang="ja-JP" altLang="en-US" smtClean="0"/>
              <a:t>2015/3/18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1D7DE02-AA82-4B89-9F7B-B7F8CFA1F81D}" type="slidenum">
              <a:rPr kumimoji="1" lang="ja-JP" altLang="en-US" smtClean="0"/>
              <a:t>‹#›</a:t>
            </a:fld>
            <a:endParaRPr kumimoji="1" lang="ja-JP" altLang="en-US"/>
          </a:p>
        </p:txBody>
      </p:sp>
    </p:spTree>
    <p:extLst>
      <p:ext uri="{BB962C8B-B14F-4D97-AF65-F5344CB8AC3E}">
        <p14:creationId xmlns:p14="http://schemas.microsoft.com/office/powerpoint/2010/main" val="335808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0296E93-0A26-4D1C-804A-1F7ABAE0653D}" type="datetime1">
              <a:rPr kumimoji="1" lang="ja-JP" altLang="en-US" smtClean="0"/>
              <a:t>2015/3/18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1D7DE02-AA82-4B89-9F7B-B7F8CFA1F81D}" type="slidenum">
              <a:rPr kumimoji="1" lang="ja-JP" altLang="en-US" smtClean="0"/>
              <a:t>‹#›</a:t>
            </a:fld>
            <a:endParaRPr kumimoji="1" lang="ja-JP" altLang="en-US"/>
          </a:p>
        </p:txBody>
      </p:sp>
    </p:spTree>
    <p:extLst>
      <p:ext uri="{BB962C8B-B14F-4D97-AF65-F5344CB8AC3E}">
        <p14:creationId xmlns:p14="http://schemas.microsoft.com/office/powerpoint/2010/main" val="2324190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DBAC45E-800C-4C40-AAF0-F99415CD0380}" type="datetime1">
              <a:rPr kumimoji="1" lang="ja-JP" altLang="en-US" smtClean="0"/>
              <a:t>2015/3/18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1D7DE02-AA82-4B89-9F7B-B7F8CFA1F81D}" type="slidenum">
              <a:rPr kumimoji="1" lang="ja-JP" altLang="en-US" smtClean="0"/>
              <a:t>‹#›</a:t>
            </a:fld>
            <a:endParaRPr kumimoji="1" lang="ja-JP" altLang="en-US"/>
          </a:p>
        </p:txBody>
      </p:sp>
    </p:spTree>
    <p:extLst>
      <p:ext uri="{BB962C8B-B14F-4D97-AF65-F5344CB8AC3E}">
        <p14:creationId xmlns:p14="http://schemas.microsoft.com/office/powerpoint/2010/main" val="1702394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5836C31-9747-4B27-B171-9295991A8461}" type="datetime1">
              <a:rPr kumimoji="1" lang="ja-JP" altLang="en-US" smtClean="0"/>
              <a:t>2015/3/18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1D7DE02-AA82-4B89-9F7B-B7F8CFA1F81D}" type="slidenum">
              <a:rPr kumimoji="1" lang="ja-JP" altLang="en-US" smtClean="0"/>
              <a:t>‹#›</a:t>
            </a:fld>
            <a:endParaRPr kumimoji="1" lang="ja-JP" altLang="en-US"/>
          </a:p>
        </p:txBody>
      </p:sp>
    </p:spTree>
    <p:extLst>
      <p:ext uri="{BB962C8B-B14F-4D97-AF65-F5344CB8AC3E}">
        <p14:creationId xmlns:p14="http://schemas.microsoft.com/office/powerpoint/2010/main" val="159773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3FA19F8-27FF-4EA3-BB53-FB2D5B5D558A}" type="datetime1">
              <a:rPr kumimoji="1" lang="ja-JP" altLang="en-US" smtClean="0"/>
              <a:t>2015/3/18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1D7DE02-AA82-4B89-9F7B-B7F8CFA1F81D}" type="slidenum">
              <a:rPr kumimoji="1" lang="ja-JP" altLang="en-US" smtClean="0"/>
              <a:t>‹#›</a:t>
            </a:fld>
            <a:endParaRPr kumimoji="1" lang="ja-JP" altLang="en-US"/>
          </a:p>
        </p:txBody>
      </p:sp>
    </p:spTree>
    <p:extLst>
      <p:ext uri="{BB962C8B-B14F-4D97-AF65-F5344CB8AC3E}">
        <p14:creationId xmlns:p14="http://schemas.microsoft.com/office/powerpoint/2010/main" val="3370638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CB04D4E-C6F1-44B7-BF8B-03CCC7881245}" type="datetime1">
              <a:rPr kumimoji="1" lang="ja-JP" altLang="en-US" smtClean="0"/>
              <a:t>2015/3/18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1D7DE02-AA82-4B89-9F7B-B7F8CFA1F81D}" type="slidenum">
              <a:rPr kumimoji="1" lang="ja-JP" altLang="en-US" smtClean="0"/>
              <a:t>‹#›</a:t>
            </a:fld>
            <a:endParaRPr kumimoji="1" lang="ja-JP" altLang="en-US"/>
          </a:p>
        </p:txBody>
      </p:sp>
    </p:spTree>
    <p:extLst>
      <p:ext uri="{BB962C8B-B14F-4D97-AF65-F5344CB8AC3E}">
        <p14:creationId xmlns:p14="http://schemas.microsoft.com/office/powerpoint/2010/main" val="914855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EE1C748-1117-4379-847E-40D44B440721}" type="datetime1">
              <a:rPr kumimoji="1" lang="ja-JP" altLang="en-US" smtClean="0"/>
              <a:t>2015/3/18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1D7DE02-AA82-4B89-9F7B-B7F8CFA1F81D}" type="slidenum">
              <a:rPr kumimoji="1" lang="ja-JP" altLang="en-US" smtClean="0"/>
              <a:t>‹#›</a:t>
            </a:fld>
            <a:endParaRPr kumimoji="1" lang="ja-JP" altLang="en-US"/>
          </a:p>
        </p:txBody>
      </p:sp>
    </p:spTree>
    <p:extLst>
      <p:ext uri="{BB962C8B-B14F-4D97-AF65-F5344CB8AC3E}">
        <p14:creationId xmlns:p14="http://schemas.microsoft.com/office/powerpoint/2010/main" val="3382986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BE559A1-8C85-4158-B91F-5B6494FF18BE}" type="datetime1">
              <a:rPr kumimoji="1" lang="ja-JP" altLang="en-US" smtClean="0"/>
              <a:t>2015/3/18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1D7DE02-AA82-4B89-9F7B-B7F8CFA1F81D}" type="slidenum">
              <a:rPr kumimoji="1" lang="ja-JP" altLang="en-US" smtClean="0"/>
              <a:t>‹#›</a:t>
            </a:fld>
            <a:endParaRPr kumimoji="1" lang="ja-JP" altLang="en-US"/>
          </a:p>
        </p:txBody>
      </p:sp>
    </p:spTree>
    <p:extLst>
      <p:ext uri="{BB962C8B-B14F-4D97-AF65-F5344CB8AC3E}">
        <p14:creationId xmlns:p14="http://schemas.microsoft.com/office/powerpoint/2010/main" val="2714377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32D5E5B-6DF8-4A41-BFE1-B17C50BFF68F}" type="datetime1">
              <a:rPr kumimoji="1" lang="ja-JP" altLang="en-US" smtClean="0"/>
              <a:t>2015/3/18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1D7DE02-AA82-4B89-9F7B-B7F8CFA1F81D}" type="slidenum">
              <a:rPr kumimoji="1" lang="ja-JP" altLang="en-US" smtClean="0"/>
              <a:t>‹#›</a:t>
            </a:fld>
            <a:endParaRPr kumimoji="1" lang="ja-JP" altLang="en-US"/>
          </a:p>
        </p:txBody>
      </p:sp>
    </p:spTree>
    <p:extLst>
      <p:ext uri="{BB962C8B-B14F-4D97-AF65-F5344CB8AC3E}">
        <p14:creationId xmlns:p14="http://schemas.microsoft.com/office/powerpoint/2010/main" val="3462820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137D0-929A-4E7D-8C58-3976C882E2F8}" type="datetime1">
              <a:rPr kumimoji="1" lang="ja-JP" altLang="en-US" smtClean="0"/>
              <a:t>2015/3/18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D7DE02-AA82-4B89-9F7B-B7F8CFA1F81D}" type="slidenum">
              <a:rPr kumimoji="1" lang="ja-JP" altLang="en-US" smtClean="0"/>
              <a:t>‹#›</a:t>
            </a:fld>
            <a:endParaRPr kumimoji="1" lang="ja-JP" altLang="en-US"/>
          </a:p>
        </p:txBody>
      </p:sp>
    </p:spTree>
    <p:extLst>
      <p:ext uri="{BB962C8B-B14F-4D97-AF65-F5344CB8AC3E}">
        <p14:creationId xmlns:p14="http://schemas.microsoft.com/office/powerpoint/2010/main" val="29159426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3568" y="764704"/>
            <a:ext cx="7772400" cy="1152127"/>
          </a:xfrm>
        </p:spPr>
        <p:txBody>
          <a:bodyPr>
            <a:noAutofit/>
          </a:bodyPr>
          <a:lstStyle/>
          <a:p>
            <a:pPr algn="l">
              <a:lnSpc>
                <a:spcPts val="1400"/>
              </a:lnSpc>
            </a:pPr>
            <a:r>
              <a:rPr lang="en-US" altLang="ja-JP" sz="1300" dirty="0">
                <a:solidFill>
                  <a:prstClr val="black"/>
                </a:solidFill>
                <a:latin typeface="ＭＳ Ｐゴシック"/>
              </a:rPr>
              <a:t>【</a:t>
            </a:r>
            <a:r>
              <a:rPr lang="ja-JP" altLang="en-US" sz="1300" dirty="0" smtClean="0">
                <a:solidFill>
                  <a:prstClr val="black"/>
                </a:solidFill>
                <a:latin typeface="ＭＳ Ｐゴシック"/>
              </a:rPr>
              <a:t>背景、目的</a:t>
            </a:r>
            <a:r>
              <a:rPr lang="en-US" altLang="ja-JP" sz="1300" dirty="0" smtClean="0">
                <a:solidFill>
                  <a:prstClr val="black"/>
                </a:solidFill>
                <a:latin typeface="ＭＳ Ｐゴシック"/>
              </a:rPr>
              <a:t>】</a:t>
            </a:r>
            <a:r>
              <a:rPr lang="en-US" altLang="ja-JP" sz="1300" dirty="0">
                <a:solidFill>
                  <a:prstClr val="black"/>
                </a:solidFill>
                <a:latin typeface="ＭＳ Ｐゴシック"/>
              </a:rPr>
              <a:t/>
            </a:r>
            <a:br>
              <a:rPr lang="en-US" altLang="ja-JP" sz="1300" dirty="0">
                <a:solidFill>
                  <a:prstClr val="black"/>
                </a:solidFill>
                <a:latin typeface="ＭＳ Ｐゴシック"/>
              </a:rPr>
            </a:br>
            <a:r>
              <a:rPr lang="ja-JP" altLang="en-US" sz="1300" dirty="0">
                <a:solidFill>
                  <a:prstClr val="black"/>
                </a:solidFill>
                <a:latin typeface="ＭＳ Ｐゴシック"/>
              </a:rPr>
              <a:t>　・新市域における県と市の共通課題等について情報共有を図り、</a:t>
            </a:r>
            <a:r>
              <a:rPr lang="ja-JP" altLang="en-US" sz="1300" b="1" u="sng" dirty="0">
                <a:solidFill>
                  <a:prstClr val="black"/>
                </a:solidFill>
                <a:latin typeface="ＭＳ Ｐゴシック"/>
              </a:rPr>
              <a:t>県の支援を得ながら課題解決や地域</a:t>
            </a:r>
            <a:r>
              <a:rPr lang="ja-JP" altLang="en-US" sz="1300" b="1" u="sng" dirty="0" smtClean="0">
                <a:solidFill>
                  <a:prstClr val="black"/>
                </a:solidFill>
                <a:latin typeface="ＭＳ Ｐゴシック"/>
              </a:rPr>
              <a:t>資源</a:t>
            </a:r>
            <a:r>
              <a:rPr lang="en-US" altLang="ja-JP" sz="1300" b="1" u="sng" dirty="0" smtClean="0">
                <a:solidFill>
                  <a:prstClr val="black"/>
                </a:solidFill>
                <a:latin typeface="ＭＳ Ｐゴシック"/>
              </a:rPr>
              <a:t/>
            </a:r>
            <a:br>
              <a:rPr lang="en-US" altLang="ja-JP" sz="1300" b="1" u="sng" dirty="0" smtClean="0">
                <a:solidFill>
                  <a:prstClr val="black"/>
                </a:solidFill>
                <a:latin typeface="ＭＳ Ｐゴシック"/>
              </a:rPr>
            </a:br>
            <a:r>
              <a:rPr lang="ja-JP" altLang="en-US" sz="1300" b="1" dirty="0">
                <a:solidFill>
                  <a:prstClr val="black"/>
                </a:solidFill>
                <a:latin typeface="ＭＳ Ｐゴシック"/>
              </a:rPr>
              <a:t>　</a:t>
            </a:r>
            <a:r>
              <a:rPr lang="ja-JP" altLang="en-US" sz="1300" b="1" dirty="0" smtClean="0">
                <a:solidFill>
                  <a:prstClr val="black"/>
                </a:solidFill>
                <a:latin typeface="ＭＳ Ｐゴシック"/>
              </a:rPr>
              <a:t>　</a:t>
            </a:r>
            <a:r>
              <a:rPr lang="ja-JP" altLang="en-US" sz="1300" b="1" u="sng" dirty="0" smtClean="0">
                <a:solidFill>
                  <a:prstClr val="black"/>
                </a:solidFill>
                <a:latin typeface="ＭＳ Ｐゴシック"/>
              </a:rPr>
              <a:t>を</a:t>
            </a:r>
            <a:r>
              <a:rPr lang="ja-JP" altLang="en-US" sz="1300" b="1" u="sng" dirty="0">
                <a:solidFill>
                  <a:prstClr val="black"/>
                </a:solidFill>
                <a:latin typeface="ＭＳ Ｐゴシック"/>
              </a:rPr>
              <a:t>活かした新たな魅力創出</a:t>
            </a:r>
            <a:r>
              <a:rPr lang="ja-JP" altLang="en-US" sz="1300" dirty="0">
                <a:solidFill>
                  <a:prstClr val="black"/>
                </a:solidFill>
                <a:latin typeface="ＭＳ Ｐゴシック"/>
              </a:rPr>
              <a:t>に向けた取組を進めている。</a:t>
            </a:r>
            <a:r>
              <a:rPr lang="en-US" altLang="ja-JP" sz="1300" dirty="0">
                <a:solidFill>
                  <a:prstClr val="black"/>
                </a:solidFill>
                <a:latin typeface="ＭＳ Ｐゴシック"/>
              </a:rPr>
              <a:t/>
            </a:r>
            <a:br>
              <a:rPr lang="en-US" altLang="ja-JP" sz="1300" dirty="0">
                <a:solidFill>
                  <a:prstClr val="black"/>
                </a:solidFill>
                <a:latin typeface="ＭＳ Ｐゴシック"/>
              </a:rPr>
            </a:br>
            <a:r>
              <a:rPr lang="ja-JP" altLang="en-US" sz="1300" dirty="0">
                <a:solidFill>
                  <a:prstClr val="black"/>
                </a:solidFill>
                <a:latin typeface="ＭＳ Ｐゴシック"/>
              </a:rPr>
              <a:t>　・課題解決にあたり、</a:t>
            </a:r>
            <a:r>
              <a:rPr lang="ja-JP" altLang="en-US" sz="1300" b="1" u="sng" dirty="0">
                <a:solidFill>
                  <a:prstClr val="black"/>
                </a:solidFill>
                <a:latin typeface="ＭＳ Ｐゴシック"/>
              </a:rPr>
              <a:t>新市域の複数地域と隣接自治体</a:t>
            </a:r>
            <a:r>
              <a:rPr lang="ja-JP" altLang="en-US" sz="1300" dirty="0">
                <a:solidFill>
                  <a:prstClr val="black"/>
                </a:solidFill>
                <a:latin typeface="ＭＳ Ｐゴシック"/>
              </a:rPr>
              <a:t>が連携することで、より大きな成果が見込まれる</a:t>
            </a:r>
            <a:r>
              <a:rPr lang="ja-JP" altLang="en-US" sz="1300" dirty="0" smtClean="0">
                <a:solidFill>
                  <a:prstClr val="black"/>
                </a:solidFill>
                <a:latin typeface="ＭＳ Ｐゴシック"/>
              </a:rPr>
              <a:t>もの</a:t>
            </a:r>
            <a:r>
              <a:rPr lang="en-US" altLang="ja-JP" sz="1300" dirty="0" smtClean="0">
                <a:solidFill>
                  <a:prstClr val="black"/>
                </a:solidFill>
                <a:latin typeface="ＭＳ Ｐゴシック"/>
              </a:rPr>
              <a:t/>
            </a:r>
            <a:br>
              <a:rPr lang="en-US" altLang="ja-JP" sz="1300" dirty="0" smtClean="0">
                <a:solidFill>
                  <a:prstClr val="black"/>
                </a:solidFill>
                <a:latin typeface="ＭＳ Ｐゴシック"/>
              </a:rPr>
            </a:br>
            <a:r>
              <a:rPr lang="ja-JP" altLang="en-US" sz="1300" dirty="0">
                <a:solidFill>
                  <a:prstClr val="black"/>
                </a:solidFill>
                <a:latin typeface="ＭＳ Ｐゴシック"/>
              </a:rPr>
              <a:t>　</a:t>
            </a:r>
            <a:r>
              <a:rPr lang="ja-JP" altLang="en-US" sz="1300" dirty="0" smtClean="0">
                <a:solidFill>
                  <a:prstClr val="black"/>
                </a:solidFill>
                <a:latin typeface="ＭＳ Ｐゴシック"/>
              </a:rPr>
              <a:t>　に</a:t>
            </a:r>
            <a:r>
              <a:rPr lang="ja-JP" altLang="en-US" sz="1300" dirty="0">
                <a:solidFill>
                  <a:prstClr val="black"/>
                </a:solidFill>
                <a:latin typeface="ＭＳ Ｐゴシック"/>
              </a:rPr>
              <a:t>ついて、その取組を促進することにより、地域の</a:t>
            </a:r>
            <a:r>
              <a:rPr lang="ja-JP" altLang="en-US" sz="1300" dirty="0" smtClean="0">
                <a:solidFill>
                  <a:prstClr val="black"/>
                </a:solidFill>
                <a:latin typeface="ＭＳ Ｐゴシック"/>
              </a:rPr>
              <a:t>活性化に資する。</a:t>
            </a:r>
            <a:endParaRPr kumimoji="1" lang="ja-JP" altLang="en-US" sz="1300" dirty="0">
              <a:latin typeface="+mn-ea"/>
              <a:ea typeface="+mn-ea"/>
            </a:endParaRPr>
          </a:p>
        </p:txBody>
      </p:sp>
      <p:sp>
        <p:nvSpPr>
          <p:cNvPr id="4" name="タイトル 1"/>
          <p:cNvSpPr txBox="1">
            <a:spLocks/>
          </p:cNvSpPr>
          <p:nvPr/>
        </p:nvSpPr>
        <p:spPr>
          <a:xfrm>
            <a:off x="683568" y="332656"/>
            <a:ext cx="7772400" cy="504056"/>
          </a:xfrm>
          <a:prstGeom prst="rect">
            <a:avLst/>
          </a:prstGeom>
          <a:solidFill>
            <a:srgbClr val="00B0F0"/>
          </a:solidFill>
        </p:spPr>
        <p:txBody>
          <a:bodyPr vert="horz" lIns="91440" tIns="45720" rIns="91440" bIns="45720" rtlCol="0" anchor="ctr">
            <a:normAutofit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smtClean="0"/>
              <a:t>新市域連携事業について（自転車関係）</a:t>
            </a:r>
            <a:endParaRPr lang="ja-JP" altLang="en-US" sz="2800" dirty="0"/>
          </a:p>
        </p:txBody>
      </p:sp>
      <p:sp>
        <p:nvSpPr>
          <p:cNvPr id="5" name="タイトル 1"/>
          <p:cNvSpPr txBox="1">
            <a:spLocks/>
          </p:cNvSpPr>
          <p:nvPr/>
        </p:nvSpPr>
        <p:spPr>
          <a:xfrm>
            <a:off x="682924" y="2126016"/>
            <a:ext cx="7772400" cy="1728192"/>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ts val="1400"/>
              </a:lnSpc>
            </a:pPr>
            <a:endParaRPr lang="en-US" altLang="ja-JP" sz="1300" dirty="0" smtClean="0">
              <a:latin typeface="+mn-ea"/>
              <a:ea typeface="+mn-ea"/>
            </a:endParaRPr>
          </a:p>
        </p:txBody>
      </p:sp>
      <p:sp>
        <p:nvSpPr>
          <p:cNvPr id="21" name="タイトル 1"/>
          <p:cNvSpPr txBox="1">
            <a:spLocks/>
          </p:cNvSpPr>
          <p:nvPr/>
        </p:nvSpPr>
        <p:spPr>
          <a:xfrm>
            <a:off x="682924" y="1844824"/>
            <a:ext cx="7772400" cy="1728192"/>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ts val="1400"/>
              </a:lnSpc>
            </a:pPr>
            <a:r>
              <a:rPr lang="en-US" altLang="ja-JP" sz="1300" dirty="0" smtClean="0">
                <a:latin typeface="+mn-ea"/>
                <a:ea typeface="+mn-ea"/>
              </a:rPr>
              <a:t>【</a:t>
            </a:r>
            <a:r>
              <a:rPr lang="ja-JP" altLang="en-US" sz="1300" dirty="0" smtClean="0">
                <a:latin typeface="+mn-ea"/>
                <a:ea typeface="+mn-ea"/>
              </a:rPr>
              <a:t>経過</a:t>
            </a:r>
            <a:r>
              <a:rPr lang="en-US" altLang="ja-JP" sz="1300" dirty="0" smtClean="0">
                <a:latin typeface="+mn-ea"/>
                <a:ea typeface="+mn-ea"/>
              </a:rPr>
              <a:t>】</a:t>
            </a:r>
            <a:br>
              <a:rPr lang="en-US" altLang="ja-JP" sz="1300" dirty="0" smtClean="0">
                <a:latin typeface="+mn-ea"/>
                <a:ea typeface="+mn-ea"/>
              </a:rPr>
            </a:br>
            <a:r>
              <a:rPr lang="ja-JP" altLang="en-US" sz="1300" dirty="0" smtClean="0">
                <a:latin typeface="+mn-ea"/>
                <a:ea typeface="+mn-ea"/>
              </a:rPr>
              <a:t>　Ｈ２６年６月　　県東部地区関係機関と市総合支所等との意見交換会を開催</a:t>
            </a:r>
            <a:endParaRPr lang="en-US" altLang="ja-JP" sz="1300" dirty="0" smtClean="0">
              <a:latin typeface="+mn-ea"/>
              <a:ea typeface="+mn-ea"/>
            </a:endParaRPr>
          </a:p>
          <a:p>
            <a:pPr algn="l">
              <a:lnSpc>
                <a:spcPts val="1400"/>
              </a:lnSpc>
            </a:pPr>
            <a:r>
              <a:rPr lang="ja-JP" altLang="en-US" sz="1300" dirty="0">
                <a:latin typeface="+mn-ea"/>
                <a:ea typeface="+mn-ea"/>
              </a:rPr>
              <a:t>　</a:t>
            </a:r>
            <a:r>
              <a:rPr lang="ja-JP" altLang="en-US" sz="1300" dirty="0" smtClean="0">
                <a:latin typeface="+mn-ea"/>
                <a:ea typeface="+mn-ea"/>
              </a:rPr>
              <a:t>　　　　　　　　＜提案事項＞</a:t>
            </a:r>
            <a:endParaRPr lang="en-US" altLang="ja-JP" sz="1300" dirty="0" smtClean="0">
              <a:latin typeface="+mn-ea"/>
              <a:ea typeface="+mn-ea"/>
            </a:endParaRPr>
          </a:p>
          <a:p>
            <a:pPr algn="l">
              <a:lnSpc>
                <a:spcPts val="1400"/>
              </a:lnSpc>
            </a:pPr>
            <a:r>
              <a:rPr lang="ja-JP" altLang="en-US" sz="1300" dirty="0">
                <a:latin typeface="+mn-ea"/>
                <a:ea typeface="+mn-ea"/>
              </a:rPr>
              <a:t>　</a:t>
            </a:r>
            <a:r>
              <a:rPr lang="ja-JP" altLang="en-US" sz="1300" dirty="0" smtClean="0">
                <a:latin typeface="+mn-ea"/>
                <a:ea typeface="+mn-ea"/>
              </a:rPr>
              <a:t>　　　　　　　　　　①国府</a:t>
            </a:r>
            <a:r>
              <a:rPr lang="en-US" altLang="ja-JP" sz="1300" dirty="0" smtClean="0">
                <a:latin typeface="+mn-ea"/>
                <a:ea typeface="+mn-ea"/>
              </a:rPr>
              <a:t>…</a:t>
            </a:r>
            <a:r>
              <a:rPr lang="ja-JP" altLang="en-US" sz="1300" dirty="0" smtClean="0">
                <a:latin typeface="+mn-ea"/>
                <a:ea typeface="+mn-ea"/>
              </a:rPr>
              <a:t>自然を中心とした地域資源を活用したまちづくりについて</a:t>
            </a:r>
            <a:endParaRPr lang="en-US" altLang="ja-JP" sz="1300" dirty="0" smtClean="0">
              <a:latin typeface="+mn-ea"/>
              <a:ea typeface="+mn-ea"/>
            </a:endParaRPr>
          </a:p>
          <a:p>
            <a:pPr algn="l">
              <a:lnSpc>
                <a:spcPts val="1400"/>
              </a:lnSpc>
            </a:pPr>
            <a:r>
              <a:rPr lang="ja-JP" altLang="en-US" sz="1300" dirty="0">
                <a:latin typeface="+mn-ea"/>
                <a:ea typeface="+mn-ea"/>
              </a:rPr>
              <a:t>　</a:t>
            </a:r>
            <a:r>
              <a:rPr lang="ja-JP" altLang="en-US" sz="1300" dirty="0" smtClean="0">
                <a:latin typeface="+mn-ea"/>
                <a:ea typeface="+mn-ea"/>
              </a:rPr>
              <a:t>　　　　　　　　　　②福部</a:t>
            </a:r>
            <a:r>
              <a:rPr lang="en-US" altLang="ja-JP" sz="1300" dirty="0" smtClean="0">
                <a:latin typeface="+mn-ea"/>
                <a:ea typeface="+mn-ea"/>
              </a:rPr>
              <a:t>…</a:t>
            </a:r>
            <a:r>
              <a:rPr lang="ja-JP" altLang="en-US" sz="1300" dirty="0" smtClean="0">
                <a:latin typeface="+mn-ea"/>
                <a:ea typeface="+mn-ea"/>
              </a:rPr>
              <a:t>駟馳山バイパス開通後の福部地域のまちづくりについて</a:t>
            </a:r>
            <a:endParaRPr lang="en-US" altLang="ja-JP" sz="1300" dirty="0" smtClean="0">
              <a:latin typeface="+mn-ea"/>
              <a:ea typeface="+mn-ea"/>
            </a:endParaRPr>
          </a:p>
          <a:p>
            <a:pPr algn="l">
              <a:lnSpc>
                <a:spcPts val="1400"/>
              </a:lnSpc>
            </a:pPr>
            <a:r>
              <a:rPr lang="ja-JP" altLang="en-US" sz="1300" dirty="0">
                <a:latin typeface="+mn-ea"/>
                <a:ea typeface="+mn-ea"/>
              </a:rPr>
              <a:t>　</a:t>
            </a:r>
            <a:r>
              <a:rPr lang="ja-JP" altLang="en-US" sz="1300" dirty="0" smtClean="0">
                <a:latin typeface="+mn-ea"/>
                <a:ea typeface="+mn-ea"/>
              </a:rPr>
              <a:t>　　　　　　　　　　③用瀬</a:t>
            </a:r>
            <a:r>
              <a:rPr lang="en-US" altLang="ja-JP" sz="1300" dirty="0">
                <a:latin typeface="+mn-ea"/>
                <a:ea typeface="+mn-ea"/>
              </a:rPr>
              <a:t>…</a:t>
            </a:r>
            <a:r>
              <a:rPr lang="ja-JP" altLang="en-US" sz="1300" dirty="0" smtClean="0">
                <a:latin typeface="+mn-ea"/>
                <a:ea typeface="+mn-ea"/>
              </a:rPr>
              <a:t>流し</a:t>
            </a:r>
            <a:r>
              <a:rPr lang="ja-JP" altLang="en-US" sz="1300" dirty="0" err="1" smtClean="0">
                <a:latin typeface="+mn-ea"/>
                <a:ea typeface="+mn-ea"/>
              </a:rPr>
              <a:t>びなの</a:t>
            </a:r>
            <a:r>
              <a:rPr lang="ja-JP" altLang="en-US" sz="1300" dirty="0" smtClean="0">
                <a:latin typeface="+mn-ea"/>
                <a:ea typeface="+mn-ea"/>
              </a:rPr>
              <a:t>里をめぐるエコツーリズムで地域活性化について</a:t>
            </a:r>
            <a:endParaRPr lang="en-US" altLang="ja-JP" sz="1300" dirty="0" smtClean="0">
              <a:latin typeface="+mn-ea"/>
              <a:ea typeface="+mn-ea"/>
            </a:endParaRPr>
          </a:p>
          <a:p>
            <a:pPr algn="l">
              <a:lnSpc>
                <a:spcPts val="1400"/>
              </a:lnSpc>
            </a:pPr>
            <a:r>
              <a:rPr lang="ja-JP" altLang="en-US" sz="1300" dirty="0">
                <a:latin typeface="+mn-ea"/>
                <a:ea typeface="+mn-ea"/>
              </a:rPr>
              <a:t>　</a:t>
            </a:r>
            <a:r>
              <a:rPr lang="ja-JP" altLang="en-US" sz="1300" dirty="0" smtClean="0">
                <a:latin typeface="+mn-ea"/>
                <a:ea typeface="+mn-ea"/>
              </a:rPr>
              <a:t>　　　　　　　　　　④佐治</a:t>
            </a:r>
            <a:r>
              <a:rPr lang="en-US" altLang="ja-JP" sz="1300" dirty="0" smtClean="0">
                <a:latin typeface="+mn-ea"/>
                <a:ea typeface="+mn-ea"/>
              </a:rPr>
              <a:t>…</a:t>
            </a:r>
            <a:r>
              <a:rPr lang="ja-JP" altLang="en-US" sz="1300" dirty="0" smtClean="0">
                <a:latin typeface="+mn-ea"/>
                <a:ea typeface="+mn-ea"/>
              </a:rPr>
              <a:t>地域の自然や地理地形的特性を活かした地域振興について</a:t>
            </a:r>
            <a:endParaRPr lang="en-US" altLang="ja-JP" sz="1300" dirty="0" smtClean="0">
              <a:latin typeface="+mn-ea"/>
              <a:ea typeface="+mn-ea"/>
            </a:endParaRPr>
          </a:p>
          <a:p>
            <a:pPr algn="l">
              <a:lnSpc>
                <a:spcPts val="1400"/>
              </a:lnSpc>
            </a:pPr>
            <a:r>
              <a:rPr lang="ja-JP" altLang="en-US" sz="1300" dirty="0">
                <a:latin typeface="+mn-ea"/>
                <a:ea typeface="+mn-ea"/>
              </a:rPr>
              <a:t>　</a:t>
            </a:r>
            <a:r>
              <a:rPr lang="ja-JP" altLang="en-US" sz="1300" dirty="0" smtClean="0">
                <a:latin typeface="+mn-ea"/>
                <a:ea typeface="+mn-ea"/>
              </a:rPr>
              <a:t>　　　　　　　　　　⑤気高</a:t>
            </a:r>
            <a:r>
              <a:rPr lang="en-US" altLang="ja-JP" sz="1300" dirty="0" smtClean="0">
                <a:latin typeface="+mn-ea"/>
                <a:ea typeface="+mn-ea"/>
              </a:rPr>
              <a:t>…</a:t>
            </a:r>
            <a:r>
              <a:rPr lang="ja-JP" altLang="en-US" sz="1300" dirty="0" smtClean="0">
                <a:latin typeface="+mn-ea"/>
                <a:ea typeface="+mn-ea"/>
              </a:rPr>
              <a:t>道の駅の整備について</a:t>
            </a:r>
            <a:endParaRPr lang="en-US" altLang="ja-JP" sz="1300" dirty="0" smtClean="0">
              <a:latin typeface="+mn-ea"/>
              <a:ea typeface="+mn-ea"/>
            </a:endParaRPr>
          </a:p>
          <a:p>
            <a:pPr algn="l">
              <a:lnSpc>
                <a:spcPts val="1400"/>
              </a:lnSpc>
            </a:pPr>
            <a:r>
              <a:rPr lang="ja-JP" altLang="en-US" sz="1300" dirty="0">
                <a:latin typeface="+mn-ea"/>
                <a:ea typeface="+mn-ea"/>
              </a:rPr>
              <a:t>　</a:t>
            </a:r>
            <a:r>
              <a:rPr lang="ja-JP" altLang="en-US" sz="1300" dirty="0" smtClean="0">
                <a:latin typeface="+mn-ea"/>
                <a:ea typeface="+mn-ea"/>
              </a:rPr>
              <a:t>　　　　　　　　　　⑥青谷</a:t>
            </a:r>
            <a:r>
              <a:rPr lang="en-US" altLang="ja-JP" sz="1300" dirty="0" smtClean="0">
                <a:latin typeface="+mn-ea"/>
                <a:ea typeface="+mn-ea"/>
              </a:rPr>
              <a:t>…</a:t>
            </a:r>
            <a:r>
              <a:rPr lang="ja-JP" altLang="en-US" sz="1300" dirty="0" smtClean="0">
                <a:latin typeface="+mn-ea"/>
                <a:ea typeface="+mn-ea"/>
              </a:rPr>
              <a:t>山陰海岸ジオパークのエリア拡大を契機とした地域振興について</a:t>
            </a:r>
            <a:endParaRPr lang="en-US" altLang="ja-JP" sz="1300" dirty="0" smtClean="0">
              <a:latin typeface="+mn-ea"/>
              <a:ea typeface="+mn-ea"/>
            </a:endParaRPr>
          </a:p>
        </p:txBody>
      </p:sp>
      <p:sp>
        <p:nvSpPr>
          <p:cNvPr id="3" name="下矢印 2"/>
          <p:cNvSpPr/>
          <p:nvPr/>
        </p:nvSpPr>
        <p:spPr>
          <a:xfrm>
            <a:off x="2117182" y="3594792"/>
            <a:ext cx="2814858" cy="338264"/>
          </a:xfrm>
          <a:prstGeom prst="downArrow">
            <a:avLst>
              <a:gd name="adj1" fmla="val 55198"/>
              <a:gd name="adj2" fmla="val 5138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当面の取組を整理</a:t>
            </a:r>
            <a:endParaRPr kumimoji="1" lang="ja-JP" altLang="en-US" b="1" dirty="0"/>
          </a:p>
        </p:txBody>
      </p:sp>
      <p:graphicFrame>
        <p:nvGraphicFramePr>
          <p:cNvPr id="7" name="表 6"/>
          <p:cNvGraphicFramePr>
            <a:graphicFrameLocks noGrp="1"/>
          </p:cNvGraphicFramePr>
          <p:nvPr>
            <p:extLst>
              <p:ext uri="{D42A27DB-BD31-4B8C-83A1-F6EECF244321}">
                <p14:modId xmlns:p14="http://schemas.microsoft.com/office/powerpoint/2010/main" val="3587120686"/>
              </p:ext>
            </p:extLst>
          </p:nvPr>
        </p:nvGraphicFramePr>
        <p:xfrm>
          <a:off x="1115616" y="4005064"/>
          <a:ext cx="7128792" cy="2560320"/>
        </p:xfrm>
        <a:graphic>
          <a:graphicData uri="http://schemas.openxmlformats.org/drawingml/2006/table">
            <a:tbl>
              <a:tblPr/>
              <a:tblGrid>
                <a:gridCol w="594066"/>
                <a:gridCol w="1422158"/>
                <a:gridCol w="2304256"/>
                <a:gridCol w="2808312"/>
              </a:tblGrid>
              <a:tr h="173816">
                <a:tc>
                  <a:txBody>
                    <a:bodyPr/>
                    <a:lstStyle/>
                    <a:p>
                      <a:pPr algn="ctr"/>
                      <a:r>
                        <a:rPr kumimoji="1" lang="ja-JP" altLang="en-US" sz="1200" dirty="0" smtClean="0"/>
                        <a:t>支所</a:t>
                      </a:r>
                      <a:endParaRPr kumimoji="1" lang="ja-JP" altLang="en-US" sz="1200" dirty="0"/>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t>取組項目</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t>当面の取組</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t>取組状況</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2880">
                <a:tc>
                  <a:txBody>
                    <a:bodyPr/>
                    <a:lstStyle/>
                    <a:p>
                      <a:r>
                        <a:rPr kumimoji="1" lang="ja-JP" altLang="en-US" sz="1200" dirty="0" smtClean="0"/>
                        <a:t>福部</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t>周遊観光の強化</a:t>
                      </a:r>
                      <a:endParaRPr kumimoji="1" lang="en-US" altLang="ja-JP" sz="1200" dirty="0" smtClean="0"/>
                    </a:p>
                    <a:p>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t>・岩美町との意見交換会の開催</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t>・意見交換会を２回開催（７月、９月）</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2880">
                <a:tc>
                  <a:txBody>
                    <a:bodyPr/>
                    <a:lstStyle/>
                    <a:p>
                      <a:r>
                        <a:rPr kumimoji="1" lang="ja-JP" altLang="en-US" sz="1200" dirty="0" smtClean="0"/>
                        <a:t>用瀬</a:t>
                      </a:r>
                      <a:endParaRPr kumimoji="1" lang="en-US" altLang="ja-JP"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t>三角山等の売り出しに向けた推進体制の整備</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t>・県、市関係機関による現地調査</a:t>
                      </a:r>
                      <a:endParaRPr kumimoji="1" lang="en-US" altLang="ja-JP" sz="1200" dirty="0" smtClean="0"/>
                    </a:p>
                    <a:p>
                      <a:r>
                        <a:rPr kumimoji="1" lang="ja-JP" altLang="en-US" sz="1200" dirty="0" smtClean="0"/>
                        <a:t>・資源化の可能性協議・検討</a:t>
                      </a:r>
                      <a:endParaRPr kumimoji="1" lang="en-US" altLang="ja-JP" sz="1200" dirty="0" smtClean="0"/>
                    </a:p>
                    <a:p>
                      <a:r>
                        <a:rPr kumimoji="1" lang="ja-JP" altLang="en-US" sz="1200" dirty="0" smtClean="0"/>
                        <a:t>・智頭町との連携検討</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t>・現地調査を２回実施（６月）</a:t>
                      </a:r>
                      <a:endParaRPr kumimoji="1" lang="en-US" altLang="ja-JP" sz="1200" dirty="0" smtClean="0"/>
                    </a:p>
                    <a:p>
                      <a:r>
                        <a:rPr kumimoji="1" lang="ja-JP" altLang="en-US" sz="1200" dirty="0" smtClean="0"/>
                        <a:t>・現地調査を踏まえた県との意見交換会</a:t>
                      </a:r>
                      <a:endParaRPr kumimoji="1" lang="en-US" altLang="ja-JP" sz="1200" dirty="0" smtClean="0"/>
                    </a:p>
                    <a:p>
                      <a:r>
                        <a:rPr kumimoji="1" lang="ja-JP" altLang="en-US" sz="1200" dirty="0" smtClean="0"/>
                        <a:t>　を実施（８月）</a:t>
                      </a:r>
                      <a:endParaRPr kumimoji="1" lang="en-US" altLang="ja-JP" sz="1200" dirty="0" smtClean="0"/>
                    </a:p>
                    <a:p>
                      <a:r>
                        <a:rPr kumimoji="1" lang="ja-JP" altLang="en-US" sz="1200" dirty="0" smtClean="0"/>
                        <a:t>・植生調査を３回実施（１０月）</a:t>
                      </a:r>
                      <a:endParaRPr kumimoji="1" lang="en-US" altLang="ja-JP" sz="1200" dirty="0" smtClean="0"/>
                    </a:p>
                    <a:p>
                      <a:r>
                        <a:rPr kumimoji="1" lang="ja-JP" altLang="en-US" sz="1200" dirty="0" smtClean="0"/>
                        <a:t>・智頭町副町長に趣旨説明（９月）</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05760">
                <a:tc>
                  <a:txBody>
                    <a:bodyPr/>
                    <a:lstStyle/>
                    <a:p>
                      <a:r>
                        <a:rPr kumimoji="1" lang="ja-JP" altLang="en-US" sz="1200" dirty="0" smtClean="0"/>
                        <a:t>佐治</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r>
                        <a:rPr kumimoji="1" lang="ja-JP" altLang="en-US" sz="1200" dirty="0" smtClean="0"/>
                        <a:t>山王谷地域等の売り出しに向けた推進体制の整備</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・県、市関係機関による現地調査</a:t>
                      </a:r>
                      <a:endParaRPr kumimoji="1"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・智頭町との連携検討</a:t>
                      </a:r>
                      <a:endParaRPr kumimoji="1" lang="en-US" altLang="ja-JP"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t>・現地調査を実施（７月）</a:t>
                      </a:r>
                      <a:endParaRPr kumimoji="1" lang="en-US" altLang="ja-JP" sz="1200" dirty="0" smtClean="0"/>
                    </a:p>
                    <a:p>
                      <a:r>
                        <a:rPr kumimoji="1" lang="ja-JP" altLang="en-US" sz="1200" dirty="0" smtClean="0"/>
                        <a:t>・現地調査を踏まえた県との意見交換会</a:t>
                      </a:r>
                      <a:endParaRPr kumimoji="1" lang="en-US" altLang="ja-JP" sz="1200" dirty="0" smtClean="0"/>
                    </a:p>
                    <a:p>
                      <a:r>
                        <a:rPr kumimoji="1" lang="ja-JP" altLang="en-US" sz="1200" dirty="0" smtClean="0"/>
                        <a:t>　を実施（８月）</a:t>
                      </a:r>
                      <a:endParaRPr kumimoji="1" lang="en-US" altLang="ja-JP" sz="1200" dirty="0" smtClean="0"/>
                    </a:p>
                    <a:p>
                      <a:r>
                        <a:rPr kumimoji="1" lang="ja-JP" altLang="en-US" sz="1200" dirty="0" smtClean="0"/>
                        <a:t>・智頭町副町長に趣旨説明（９月）</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テキスト ボックス 8"/>
          <p:cNvSpPr txBox="1"/>
          <p:nvPr/>
        </p:nvSpPr>
        <p:spPr>
          <a:xfrm>
            <a:off x="8244408" y="66110"/>
            <a:ext cx="827584" cy="338554"/>
          </a:xfrm>
          <a:prstGeom prst="rect">
            <a:avLst/>
          </a:prstGeom>
          <a:noFill/>
          <a:ln>
            <a:solidFill>
              <a:schemeClr val="tx1"/>
            </a:solidFill>
          </a:ln>
        </p:spPr>
        <p:txBody>
          <a:bodyPr wrap="square" rtlCol="0">
            <a:spAutoFit/>
          </a:bodyPr>
          <a:lstStyle/>
          <a:p>
            <a:pPr algn="ctr"/>
            <a:r>
              <a:rPr lang="ja-JP" altLang="en-US" sz="1600" dirty="0" smtClean="0"/>
              <a:t>資料１</a:t>
            </a:r>
            <a:endParaRPr kumimoji="1" lang="ja-JP" altLang="en-US" sz="1600" dirty="0"/>
          </a:p>
        </p:txBody>
      </p:sp>
      <p:sp>
        <p:nvSpPr>
          <p:cNvPr id="6" name="スライド番号プレースホルダー 5"/>
          <p:cNvSpPr>
            <a:spLocks noGrp="1"/>
          </p:cNvSpPr>
          <p:nvPr>
            <p:ph type="sldNum" sz="quarter" idx="12"/>
          </p:nvPr>
        </p:nvSpPr>
        <p:spPr/>
        <p:txBody>
          <a:bodyPr/>
          <a:lstStyle/>
          <a:p>
            <a:fld id="{01D7DE02-AA82-4B89-9F7B-B7F8CFA1F81D}" type="slidenum">
              <a:rPr kumimoji="1" lang="ja-JP" altLang="en-US" smtClean="0"/>
              <a:t>1</a:t>
            </a:fld>
            <a:endParaRPr kumimoji="1" lang="ja-JP" altLang="en-US"/>
          </a:p>
        </p:txBody>
      </p:sp>
    </p:spTree>
    <p:extLst>
      <p:ext uri="{BB962C8B-B14F-4D97-AF65-F5344CB8AC3E}">
        <p14:creationId xmlns:p14="http://schemas.microsoft.com/office/powerpoint/2010/main" val="11434080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04664"/>
            <a:ext cx="8229600" cy="432048"/>
          </a:xfrm>
          <a:solidFill>
            <a:srgbClr val="00B0F0"/>
          </a:solidFill>
        </p:spPr>
        <p:txBody>
          <a:bodyPr>
            <a:normAutofit/>
          </a:bodyPr>
          <a:lstStyle/>
          <a:p>
            <a:r>
              <a:rPr lang="ja-JP" altLang="en-US" sz="1800" dirty="0" smtClean="0"/>
              <a:t>意見交換会等を踏まえた今後の取組（案）</a:t>
            </a:r>
            <a:endParaRPr kumimoji="1" lang="ja-JP" altLang="en-US" sz="1800" dirty="0"/>
          </a:p>
        </p:txBody>
      </p:sp>
      <p:sp>
        <p:nvSpPr>
          <p:cNvPr id="3" name="コンテンツ プレースホルダー 2"/>
          <p:cNvSpPr>
            <a:spLocks noGrp="1"/>
          </p:cNvSpPr>
          <p:nvPr>
            <p:ph idx="1"/>
          </p:nvPr>
        </p:nvSpPr>
        <p:spPr>
          <a:xfrm>
            <a:off x="467544" y="1484784"/>
            <a:ext cx="8229600" cy="4709119"/>
          </a:xfrm>
        </p:spPr>
        <p:txBody>
          <a:bodyPr>
            <a:noAutofit/>
          </a:bodyPr>
          <a:lstStyle/>
          <a:p>
            <a:pPr marL="0" indent="0">
              <a:buNone/>
            </a:pPr>
            <a:r>
              <a:rPr lang="ja-JP" altLang="en-US" sz="1400" dirty="0" smtClean="0"/>
              <a:t>　　鳥取市東部エリア（福部・国府地域）と岩美町との連携により、鳥取砂丘や浦富海岸、雨滝などのジオスポット等を巡る自転車を活用した周遊観光の取組を進め、地域内への誘客を図る。</a:t>
            </a:r>
            <a:endParaRPr lang="en-US" altLang="ja-JP" sz="1400" dirty="0" smtClean="0"/>
          </a:p>
          <a:p>
            <a:pPr marL="0" indent="0">
              <a:buNone/>
            </a:pPr>
            <a:endParaRPr lang="en-US" altLang="ja-JP" sz="1400" dirty="0" smtClean="0"/>
          </a:p>
          <a:p>
            <a:pPr marL="0" indent="0">
              <a:buNone/>
            </a:pPr>
            <a:r>
              <a:rPr lang="en-US" altLang="ja-JP" sz="1400" b="1" dirty="0" smtClean="0"/>
              <a:t>【</a:t>
            </a:r>
            <a:r>
              <a:rPr lang="ja-JP" altLang="en-US" sz="1400" b="1" dirty="0" smtClean="0"/>
              <a:t>現状等</a:t>
            </a:r>
            <a:r>
              <a:rPr lang="en-US" altLang="ja-JP" sz="1400" b="1" dirty="0" smtClean="0"/>
              <a:t>】</a:t>
            </a:r>
            <a:r>
              <a:rPr lang="en-US" altLang="ja-JP" sz="1400" dirty="0" smtClean="0">
                <a:solidFill>
                  <a:prstClr val="black"/>
                </a:solidFill>
                <a:latin typeface="ＭＳ Ｐゴシック"/>
              </a:rPr>
              <a:t/>
            </a:r>
            <a:br>
              <a:rPr lang="en-US" altLang="ja-JP" sz="1400" dirty="0" smtClean="0">
                <a:solidFill>
                  <a:prstClr val="black"/>
                </a:solidFill>
                <a:latin typeface="ＭＳ Ｐゴシック"/>
              </a:rPr>
            </a:br>
            <a:r>
              <a:rPr lang="ja-JP" altLang="en-US" sz="1400" dirty="0" smtClean="0">
                <a:solidFill>
                  <a:prstClr val="black"/>
                </a:solidFill>
                <a:latin typeface="ＭＳ Ｐゴシック"/>
              </a:rPr>
              <a:t>　・福部地域は、駟馳山バイパス開通に伴い国道９号線を通る車が減少し、砂丘以外の地域では</a:t>
            </a:r>
            <a:r>
              <a:rPr lang="ja-JP" altLang="en-US" sz="1400" b="1" u="sng" dirty="0" smtClean="0">
                <a:solidFill>
                  <a:prstClr val="black"/>
                </a:solidFill>
                <a:latin typeface="ＭＳ Ｐゴシック"/>
              </a:rPr>
              <a:t>来訪者の減</a:t>
            </a:r>
            <a:endParaRPr lang="en-US" altLang="ja-JP" sz="1400" b="1" u="sng" dirty="0" smtClean="0">
              <a:solidFill>
                <a:prstClr val="black"/>
              </a:solidFill>
              <a:latin typeface="ＭＳ Ｐゴシック"/>
            </a:endParaRPr>
          </a:p>
          <a:p>
            <a:pPr marL="0" indent="0">
              <a:buNone/>
            </a:pPr>
            <a:r>
              <a:rPr lang="ja-JP" altLang="en-US" sz="1400" b="1" dirty="0">
                <a:solidFill>
                  <a:prstClr val="black"/>
                </a:solidFill>
                <a:latin typeface="ＭＳ Ｐゴシック"/>
              </a:rPr>
              <a:t>　</a:t>
            </a:r>
            <a:r>
              <a:rPr lang="ja-JP" altLang="en-US" sz="1400" b="1" dirty="0" smtClean="0">
                <a:solidFill>
                  <a:prstClr val="black"/>
                </a:solidFill>
                <a:latin typeface="ＭＳ Ｐゴシック"/>
              </a:rPr>
              <a:t>　</a:t>
            </a:r>
            <a:r>
              <a:rPr lang="ja-JP" altLang="en-US" sz="1400" b="1" u="sng" dirty="0" smtClean="0">
                <a:solidFill>
                  <a:prstClr val="black"/>
                </a:solidFill>
                <a:latin typeface="ＭＳ Ｐゴシック"/>
              </a:rPr>
              <a:t>少</a:t>
            </a:r>
            <a:r>
              <a:rPr lang="ja-JP" altLang="en-US" sz="1400" dirty="0" smtClean="0">
                <a:solidFill>
                  <a:prstClr val="black"/>
                </a:solidFill>
                <a:latin typeface="ＭＳ Ｐゴシック"/>
              </a:rPr>
              <a:t>による活力低下が懸念されている。</a:t>
            </a:r>
            <a:endParaRPr lang="en-US" altLang="ja-JP" sz="1400" dirty="0" smtClean="0">
              <a:solidFill>
                <a:prstClr val="black"/>
              </a:solidFill>
              <a:latin typeface="ＭＳ Ｐゴシック"/>
            </a:endParaRPr>
          </a:p>
          <a:p>
            <a:pPr marL="0" lvl="0" indent="0">
              <a:spcBef>
                <a:spcPts val="0"/>
              </a:spcBef>
              <a:buNone/>
            </a:pPr>
            <a:r>
              <a:rPr lang="ja-JP" altLang="en-US" sz="1400" dirty="0" smtClean="0">
                <a:solidFill>
                  <a:prstClr val="black"/>
                </a:solidFill>
                <a:latin typeface="ＭＳ Ｐゴシック"/>
              </a:rPr>
              <a:t>　・一方、福部地域から岩美町はジオスポットもあり景観も優れているため、車の減少に伴い市内から駟馳山</a:t>
            </a:r>
            <a:endParaRPr lang="en-US" altLang="ja-JP" sz="1400" dirty="0" smtClean="0">
              <a:solidFill>
                <a:prstClr val="black"/>
              </a:solidFill>
              <a:latin typeface="ＭＳ Ｐゴシック"/>
            </a:endParaRPr>
          </a:p>
          <a:p>
            <a:pPr marL="0" lvl="0" indent="0">
              <a:spcBef>
                <a:spcPts val="0"/>
              </a:spcBef>
              <a:buNone/>
            </a:pPr>
            <a:r>
              <a:rPr lang="ja-JP" altLang="en-US" sz="1400" dirty="0">
                <a:solidFill>
                  <a:prstClr val="black"/>
                </a:solidFill>
                <a:latin typeface="ＭＳ Ｐゴシック"/>
              </a:rPr>
              <a:t>　</a:t>
            </a:r>
            <a:r>
              <a:rPr lang="ja-JP" altLang="en-US" sz="1400" dirty="0" smtClean="0">
                <a:solidFill>
                  <a:prstClr val="black"/>
                </a:solidFill>
                <a:latin typeface="ＭＳ Ｐゴシック"/>
              </a:rPr>
              <a:t>　峠を通って岩美町を往復する</a:t>
            </a:r>
            <a:r>
              <a:rPr lang="ja-JP" altLang="en-US" sz="1400" b="1" u="sng" dirty="0" smtClean="0">
                <a:solidFill>
                  <a:prstClr val="black"/>
                </a:solidFill>
                <a:latin typeface="ＭＳ Ｐゴシック"/>
              </a:rPr>
              <a:t>自転車愛好家が増加</a:t>
            </a:r>
            <a:r>
              <a:rPr lang="ja-JP" altLang="en-US" sz="1400" dirty="0" smtClean="0">
                <a:solidFill>
                  <a:prstClr val="black"/>
                </a:solidFill>
                <a:latin typeface="ＭＳ Ｐゴシック"/>
              </a:rPr>
              <a:t>している。</a:t>
            </a:r>
            <a:endParaRPr lang="en-US" altLang="ja-JP" sz="1400" dirty="0" smtClean="0">
              <a:solidFill>
                <a:prstClr val="black"/>
              </a:solidFill>
              <a:latin typeface="ＭＳ Ｐゴシック"/>
            </a:endParaRPr>
          </a:p>
          <a:p>
            <a:pPr marL="0" lvl="0" indent="0">
              <a:spcBef>
                <a:spcPts val="0"/>
              </a:spcBef>
              <a:buNone/>
            </a:pPr>
            <a:r>
              <a:rPr lang="ja-JP" altLang="en-US" sz="1400" dirty="0" smtClean="0">
                <a:solidFill>
                  <a:prstClr val="black"/>
                </a:solidFill>
                <a:latin typeface="ＭＳ Ｐゴシック"/>
              </a:rPr>
              <a:t>　・全国的にも健康やエコ指向の高まりに伴い、通勤やサイクリングなど自転車利用が広まっており、県に</a:t>
            </a:r>
            <a:r>
              <a:rPr lang="ja-JP" altLang="en-US" sz="1400" dirty="0" err="1" smtClean="0">
                <a:solidFill>
                  <a:prstClr val="black"/>
                </a:solidFill>
                <a:latin typeface="ＭＳ Ｐゴシック"/>
              </a:rPr>
              <a:t>お</a:t>
            </a:r>
            <a:endParaRPr lang="en-US" altLang="ja-JP" sz="1400" dirty="0" smtClean="0">
              <a:solidFill>
                <a:prstClr val="black"/>
              </a:solidFill>
              <a:latin typeface="ＭＳ Ｐゴシック"/>
            </a:endParaRPr>
          </a:p>
          <a:p>
            <a:pPr marL="0" lvl="0" indent="0">
              <a:spcBef>
                <a:spcPts val="0"/>
              </a:spcBef>
              <a:buNone/>
            </a:pPr>
            <a:r>
              <a:rPr lang="ja-JP" altLang="en-US" sz="1400" dirty="0">
                <a:solidFill>
                  <a:prstClr val="black"/>
                </a:solidFill>
                <a:latin typeface="ＭＳ Ｐゴシック"/>
              </a:rPr>
              <a:t>　</a:t>
            </a:r>
            <a:r>
              <a:rPr lang="ja-JP" altLang="en-US" sz="1400" dirty="0" smtClean="0">
                <a:solidFill>
                  <a:prstClr val="black"/>
                </a:solidFill>
                <a:latin typeface="ＭＳ Ｐゴシック"/>
              </a:rPr>
              <a:t>　いても</a:t>
            </a:r>
            <a:r>
              <a:rPr lang="ja-JP" altLang="en-US" sz="1400" b="1" u="sng" dirty="0" smtClean="0">
                <a:solidFill>
                  <a:prstClr val="black"/>
                </a:solidFill>
                <a:latin typeface="ＭＳ Ｐゴシック"/>
              </a:rPr>
              <a:t>「鳥取県バイシクルタウン構想」</a:t>
            </a:r>
            <a:r>
              <a:rPr lang="ja-JP" altLang="en-US" sz="1400" dirty="0" smtClean="0">
                <a:solidFill>
                  <a:prstClr val="black"/>
                </a:solidFill>
                <a:latin typeface="ＭＳ Ｐゴシック"/>
              </a:rPr>
              <a:t>を策定し自転車の利用促進を図っている。</a:t>
            </a:r>
            <a:endParaRPr lang="en-US" altLang="ja-JP" sz="1400" dirty="0" smtClean="0">
              <a:solidFill>
                <a:prstClr val="black"/>
              </a:solidFill>
              <a:latin typeface="ＭＳ Ｐゴシック"/>
            </a:endParaRPr>
          </a:p>
          <a:p>
            <a:pPr marL="0" lvl="0" indent="0">
              <a:spcBef>
                <a:spcPts val="0"/>
              </a:spcBef>
              <a:buNone/>
            </a:pPr>
            <a:r>
              <a:rPr lang="ja-JP" altLang="en-US" sz="1400" dirty="0" smtClean="0">
                <a:solidFill>
                  <a:prstClr val="black"/>
                </a:solidFill>
                <a:latin typeface="ＭＳ Ｐゴシック"/>
              </a:rPr>
              <a:t>　・また、県西部地区は、</a:t>
            </a:r>
            <a:r>
              <a:rPr lang="ja-JP" altLang="en-US" sz="1400" b="1" u="sng" dirty="0" smtClean="0">
                <a:solidFill>
                  <a:prstClr val="black"/>
                </a:solidFill>
                <a:latin typeface="ＭＳ Ｐゴシック"/>
              </a:rPr>
              <a:t>利用環境の整備や自転車イベントの開催が来訪者の増加</a:t>
            </a:r>
            <a:r>
              <a:rPr lang="ja-JP" altLang="en-US" sz="1400" dirty="0" smtClean="0">
                <a:solidFill>
                  <a:prstClr val="black"/>
                </a:solidFill>
                <a:latin typeface="ＭＳ Ｐゴシック"/>
              </a:rPr>
              <a:t>につながっている。</a:t>
            </a:r>
            <a:endParaRPr lang="en-US" altLang="ja-JP" sz="1400" dirty="0" smtClean="0">
              <a:solidFill>
                <a:prstClr val="black"/>
              </a:solidFill>
              <a:latin typeface="ＭＳ Ｐゴシック"/>
            </a:endParaRPr>
          </a:p>
          <a:p>
            <a:pPr marL="0" lvl="0" indent="0">
              <a:spcBef>
                <a:spcPts val="0"/>
              </a:spcBef>
              <a:buNone/>
            </a:pPr>
            <a:endParaRPr lang="en-US" altLang="ja-JP" sz="1400" dirty="0" smtClean="0">
              <a:solidFill>
                <a:prstClr val="black"/>
              </a:solidFill>
              <a:latin typeface="ＭＳ Ｐゴシック"/>
            </a:endParaRPr>
          </a:p>
          <a:p>
            <a:pPr marL="0" indent="0">
              <a:buNone/>
            </a:pPr>
            <a:r>
              <a:rPr lang="en-US" altLang="ja-JP" sz="1400" b="1" dirty="0" smtClean="0"/>
              <a:t>【</a:t>
            </a:r>
            <a:r>
              <a:rPr lang="ja-JP" altLang="en-US" sz="1400" b="1" dirty="0" smtClean="0"/>
              <a:t>県東部地区の状況</a:t>
            </a:r>
            <a:r>
              <a:rPr lang="en-US" altLang="ja-JP" sz="1400" b="1" dirty="0" smtClean="0"/>
              <a:t>】</a:t>
            </a:r>
          </a:p>
          <a:p>
            <a:pPr marL="0" indent="0">
              <a:buNone/>
            </a:pPr>
            <a:r>
              <a:rPr lang="ja-JP" altLang="en-US" sz="1400" dirty="0" smtClean="0"/>
              <a:t>　○サイクルショップフクハマ代表から聞き取り</a:t>
            </a:r>
            <a:endParaRPr lang="en-US" altLang="ja-JP" sz="1400" dirty="0" smtClean="0"/>
          </a:p>
          <a:p>
            <a:pPr marL="0" indent="0">
              <a:buNone/>
            </a:pPr>
            <a:r>
              <a:rPr lang="ja-JP" altLang="en-US" sz="1400" dirty="0" smtClean="0"/>
              <a:t>　　・以前は、県サイクリング協会の事務局も東部にあり（今は西部）、早朝サイクリング等を実施していた。</a:t>
            </a:r>
            <a:endParaRPr lang="en-US" altLang="ja-JP" sz="1400" dirty="0" smtClean="0"/>
          </a:p>
          <a:p>
            <a:pPr marL="0" indent="0">
              <a:buNone/>
            </a:pPr>
            <a:r>
              <a:rPr lang="ja-JP" altLang="en-US" sz="1400" dirty="0" smtClean="0"/>
              <a:t>　　・自転車の愛好家はかなりいるが、個人や小グループで楽しんでいる。まとまった組織はない。</a:t>
            </a:r>
            <a:endParaRPr lang="en-US" altLang="ja-JP" sz="1400" dirty="0" smtClean="0"/>
          </a:p>
          <a:p>
            <a:pPr marL="0" indent="0">
              <a:buNone/>
            </a:pPr>
            <a:r>
              <a:rPr kumimoji="1" lang="ja-JP" altLang="en-US" sz="1400" dirty="0" smtClean="0"/>
              <a:t>　　・サイクルイベントの開催など自転車利用を促進する取組には、</a:t>
            </a:r>
            <a:r>
              <a:rPr kumimoji="1" lang="ja-JP" altLang="en-US" sz="1400" b="1" u="sng" dirty="0" smtClean="0"/>
              <a:t>鳥取市自転車商業組合の協力を働きか</a:t>
            </a:r>
            <a:endParaRPr kumimoji="1" lang="en-US" altLang="ja-JP" sz="1400" b="1" u="sng" dirty="0" smtClean="0"/>
          </a:p>
          <a:p>
            <a:pPr marL="0" indent="0">
              <a:buNone/>
            </a:pPr>
            <a:r>
              <a:rPr lang="ja-JP" altLang="en-US" sz="1400" b="1" dirty="0"/>
              <a:t>　</a:t>
            </a:r>
            <a:r>
              <a:rPr lang="ja-JP" altLang="en-US" sz="1400" b="1" dirty="0" smtClean="0"/>
              <a:t>　　</a:t>
            </a:r>
            <a:r>
              <a:rPr kumimoji="1" lang="ja-JP" altLang="en-US" sz="1400" b="1" u="sng" dirty="0" smtClean="0"/>
              <a:t>けたい。</a:t>
            </a:r>
            <a:endParaRPr kumimoji="1" lang="ja-JP" altLang="en-US" sz="1400" b="1" u="sng" dirty="0"/>
          </a:p>
        </p:txBody>
      </p:sp>
      <p:sp>
        <p:nvSpPr>
          <p:cNvPr id="4" name="コンテンツ プレースホルダー 2"/>
          <p:cNvSpPr txBox="1">
            <a:spLocks/>
          </p:cNvSpPr>
          <p:nvPr/>
        </p:nvSpPr>
        <p:spPr>
          <a:xfrm>
            <a:off x="467544" y="1052736"/>
            <a:ext cx="5472608" cy="360040"/>
          </a:xfrm>
          <a:prstGeom prst="rect">
            <a:avLst/>
          </a:prstGeom>
          <a:ln w="12700">
            <a:solidFill>
              <a:schemeClr val="tx1"/>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400" b="1" dirty="0" smtClean="0"/>
              <a:t>　自転車を活用した周遊観光の促進（鳥取市東部エリアと岩美町）</a:t>
            </a:r>
            <a:endParaRPr lang="ja-JP" altLang="en-US" sz="1400" b="1" u="sng" dirty="0"/>
          </a:p>
        </p:txBody>
      </p:sp>
      <p:sp>
        <p:nvSpPr>
          <p:cNvPr id="5" name="スライド番号プレースホルダー 4"/>
          <p:cNvSpPr>
            <a:spLocks noGrp="1"/>
          </p:cNvSpPr>
          <p:nvPr>
            <p:ph type="sldNum" sz="quarter" idx="12"/>
          </p:nvPr>
        </p:nvSpPr>
        <p:spPr/>
        <p:txBody>
          <a:bodyPr/>
          <a:lstStyle/>
          <a:p>
            <a:fld id="{01D7DE02-AA82-4B89-9F7B-B7F8CFA1F81D}" type="slidenum">
              <a:rPr kumimoji="1" lang="ja-JP" altLang="en-US" smtClean="0"/>
              <a:t>2</a:t>
            </a:fld>
            <a:endParaRPr kumimoji="1" lang="ja-JP" altLang="en-US"/>
          </a:p>
        </p:txBody>
      </p:sp>
    </p:spTree>
    <p:extLst>
      <p:ext uri="{BB962C8B-B14F-4D97-AF65-F5344CB8AC3E}">
        <p14:creationId xmlns:p14="http://schemas.microsoft.com/office/powerpoint/2010/main" val="14794855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3568" y="973889"/>
            <a:ext cx="7772400" cy="1152127"/>
          </a:xfrm>
        </p:spPr>
        <p:txBody>
          <a:bodyPr>
            <a:noAutofit/>
          </a:bodyPr>
          <a:lstStyle/>
          <a:p>
            <a:pPr algn="l">
              <a:lnSpc>
                <a:spcPts val="1400"/>
              </a:lnSpc>
            </a:pPr>
            <a:r>
              <a:rPr lang="en-US" altLang="ja-JP" sz="1300" dirty="0" smtClean="0">
                <a:latin typeface="+mn-ea"/>
                <a:ea typeface="+mn-ea"/>
              </a:rPr>
              <a:t>【</a:t>
            </a:r>
            <a:r>
              <a:rPr lang="ja-JP" altLang="en-US" sz="1300" dirty="0" smtClean="0">
                <a:latin typeface="+mn-ea"/>
                <a:ea typeface="+mn-ea"/>
              </a:rPr>
              <a:t>目　的</a:t>
            </a:r>
            <a:r>
              <a:rPr lang="en-US" altLang="ja-JP" sz="1300" dirty="0" smtClean="0">
                <a:latin typeface="+mn-ea"/>
                <a:ea typeface="+mn-ea"/>
              </a:rPr>
              <a:t>】</a:t>
            </a:r>
            <a:r>
              <a:rPr lang="en-US" altLang="ja-JP" sz="1300" dirty="0">
                <a:latin typeface="+mn-ea"/>
                <a:ea typeface="+mn-ea"/>
              </a:rPr>
              <a:t/>
            </a:r>
            <a:br>
              <a:rPr lang="en-US" altLang="ja-JP" sz="1300" dirty="0">
                <a:latin typeface="+mn-ea"/>
                <a:ea typeface="+mn-ea"/>
              </a:rPr>
            </a:br>
            <a:r>
              <a:rPr lang="ja-JP" altLang="en-US" sz="1300" dirty="0" smtClean="0">
                <a:latin typeface="+mn-ea"/>
                <a:ea typeface="+mn-ea"/>
              </a:rPr>
              <a:t>　身近なレクリエーションとしてのサイクリングの普及を通じて、日常的に自転車を利用する</a:t>
            </a:r>
            <a:r>
              <a:rPr lang="ja-JP" altLang="en-US" sz="1300" b="1" u="sng" dirty="0" smtClean="0">
                <a:latin typeface="+mn-ea"/>
                <a:ea typeface="+mn-ea"/>
              </a:rPr>
              <a:t>機運を醸成</a:t>
            </a:r>
            <a:r>
              <a:rPr lang="ja-JP" altLang="en-US" sz="1300" dirty="0" smtClean="0">
                <a:latin typeface="+mn-ea"/>
                <a:ea typeface="+mn-ea"/>
              </a:rPr>
              <a:t>するとともに、利用しやすい</a:t>
            </a:r>
            <a:r>
              <a:rPr lang="ja-JP" altLang="en-US" sz="1300" b="1" u="sng" dirty="0" smtClean="0">
                <a:latin typeface="+mn-ea"/>
                <a:ea typeface="+mn-ea"/>
              </a:rPr>
              <a:t>環境を充実</a:t>
            </a:r>
            <a:r>
              <a:rPr lang="ja-JP" altLang="en-US" sz="1300" dirty="0" smtClean="0">
                <a:latin typeface="+mn-ea"/>
                <a:ea typeface="+mn-ea"/>
              </a:rPr>
              <a:t>させ利用者の増加を図る。</a:t>
            </a:r>
            <a:r>
              <a:rPr lang="en-US" altLang="ja-JP" sz="1300" dirty="0">
                <a:latin typeface="+mn-ea"/>
                <a:ea typeface="+mn-ea"/>
              </a:rPr>
              <a:t/>
            </a:r>
            <a:br>
              <a:rPr lang="en-US" altLang="ja-JP" sz="1300" dirty="0">
                <a:latin typeface="+mn-ea"/>
                <a:ea typeface="+mn-ea"/>
              </a:rPr>
            </a:br>
            <a:r>
              <a:rPr lang="ja-JP" altLang="en-US" sz="1300" dirty="0" smtClean="0">
                <a:latin typeface="+mn-ea"/>
                <a:ea typeface="+mn-ea"/>
              </a:rPr>
              <a:t>　併せて、市東部エリア及び岩美町の</a:t>
            </a:r>
            <a:r>
              <a:rPr lang="ja-JP" altLang="en-US" sz="1300" b="1" u="sng" dirty="0" smtClean="0">
                <a:latin typeface="+mn-ea"/>
                <a:ea typeface="+mn-ea"/>
              </a:rPr>
              <a:t>周遊観光に自転車利用</a:t>
            </a:r>
            <a:r>
              <a:rPr lang="ja-JP" altLang="en-US" sz="1300" dirty="0" smtClean="0">
                <a:latin typeface="+mn-ea"/>
                <a:ea typeface="+mn-ea"/>
              </a:rPr>
              <a:t>を促進し、滞在時間の延長を図り、将来的には、市街地及び他地域への拡大を目指す。</a:t>
            </a:r>
            <a:r>
              <a:rPr lang="en-US" altLang="ja-JP" sz="1300" dirty="0" smtClean="0">
                <a:latin typeface="+mn-ea"/>
                <a:ea typeface="+mn-ea"/>
              </a:rPr>
              <a:t/>
            </a:r>
            <a:br>
              <a:rPr lang="en-US" altLang="ja-JP" sz="1300" dirty="0" smtClean="0">
                <a:latin typeface="+mn-ea"/>
                <a:ea typeface="+mn-ea"/>
              </a:rPr>
            </a:br>
            <a:r>
              <a:rPr lang="ja-JP" altLang="en-US" sz="1300" dirty="0">
                <a:latin typeface="+mn-ea"/>
                <a:ea typeface="+mn-ea"/>
              </a:rPr>
              <a:t>　また</a:t>
            </a:r>
            <a:r>
              <a:rPr lang="ja-JP" altLang="en-US" sz="1300" dirty="0" smtClean="0">
                <a:latin typeface="+mn-ea"/>
                <a:ea typeface="+mn-ea"/>
              </a:rPr>
              <a:t>、こうした取組を通じて、</a:t>
            </a:r>
            <a:r>
              <a:rPr lang="ja-JP" altLang="en-US" sz="1300" u="sng" dirty="0" smtClean="0">
                <a:latin typeface="+mn-ea"/>
                <a:ea typeface="+mn-ea"/>
              </a:rPr>
              <a:t>「</a:t>
            </a:r>
            <a:r>
              <a:rPr lang="ja-JP" altLang="en-US" sz="1300" b="1" u="sng" dirty="0" smtClean="0">
                <a:latin typeface="+mn-ea"/>
                <a:ea typeface="+mn-ea"/>
              </a:rPr>
              <a:t>自転車が走りやすい、走ってみたいまち</a:t>
            </a:r>
            <a:r>
              <a:rPr lang="ja-JP" altLang="en-US" sz="1300" u="sng" dirty="0" smtClean="0">
                <a:latin typeface="+mn-ea"/>
                <a:ea typeface="+mn-ea"/>
              </a:rPr>
              <a:t>」</a:t>
            </a:r>
            <a:r>
              <a:rPr lang="ja-JP" altLang="en-US" sz="1300" dirty="0" smtClean="0">
                <a:latin typeface="+mn-ea"/>
                <a:ea typeface="+mn-ea"/>
              </a:rPr>
              <a:t>のイメージ定着させ、市外及び県外・国外からの来訪者の増加につなげる。</a:t>
            </a:r>
            <a:endParaRPr kumimoji="1" lang="ja-JP" altLang="en-US" sz="1300" dirty="0">
              <a:latin typeface="+mn-ea"/>
              <a:ea typeface="+mn-ea"/>
            </a:endParaRPr>
          </a:p>
        </p:txBody>
      </p:sp>
      <p:sp>
        <p:nvSpPr>
          <p:cNvPr id="4" name="タイトル 1"/>
          <p:cNvSpPr txBox="1">
            <a:spLocks/>
          </p:cNvSpPr>
          <p:nvPr/>
        </p:nvSpPr>
        <p:spPr>
          <a:xfrm>
            <a:off x="683568" y="332656"/>
            <a:ext cx="7772400" cy="504056"/>
          </a:xfrm>
          <a:prstGeom prst="rect">
            <a:avLst/>
          </a:prstGeom>
          <a:solidFill>
            <a:srgbClr val="00B0F0"/>
          </a:solidFill>
        </p:spPr>
        <p:txBody>
          <a:bodyPr vert="horz" lIns="91440" tIns="45720" rIns="91440" bIns="45720" rtlCol="0" anchor="ctr">
            <a:normAutofit fontScale="6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smtClean="0"/>
              <a:t>鳥取市東部エリアと岩美町の自転車を活用した周遊観光促進のイメージ（案）</a:t>
            </a:r>
            <a:endParaRPr lang="ja-JP" altLang="en-US" sz="2800" dirty="0"/>
          </a:p>
        </p:txBody>
      </p:sp>
      <p:sp>
        <p:nvSpPr>
          <p:cNvPr id="5" name="タイトル 1"/>
          <p:cNvSpPr txBox="1">
            <a:spLocks/>
          </p:cNvSpPr>
          <p:nvPr/>
        </p:nvSpPr>
        <p:spPr>
          <a:xfrm>
            <a:off x="682924" y="2126016"/>
            <a:ext cx="7772400" cy="1728192"/>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ts val="1400"/>
              </a:lnSpc>
            </a:pPr>
            <a:r>
              <a:rPr lang="en-US" altLang="ja-JP" sz="1300" dirty="0" smtClean="0">
                <a:latin typeface="+mn-ea"/>
                <a:ea typeface="+mn-ea"/>
              </a:rPr>
              <a:t>【</a:t>
            </a:r>
            <a:r>
              <a:rPr lang="ja-JP" altLang="en-US" sz="1300" dirty="0" smtClean="0">
                <a:latin typeface="+mn-ea"/>
                <a:ea typeface="+mn-ea"/>
              </a:rPr>
              <a:t>現状、背景等</a:t>
            </a:r>
            <a:r>
              <a:rPr lang="en-US" altLang="ja-JP" sz="1300" dirty="0" smtClean="0">
                <a:latin typeface="+mn-ea"/>
                <a:ea typeface="+mn-ea"/>
              </a:rPr>
              <a:t>】</a:t>
            </a:r>
            <a:br>
              <a:rPr lang="en-US" altLang="ja-JP" sz="1300" dirty="0" smtClean="0">
                <a:latin typeface="+mn-ea"/>
                <a:ea typeface="+mn-ea"/>
              </a:rPr>
            </a:br>
            <a:r>
              <a:rPr lang="ja-JP" altLang="en-US" sz="1300" dirty="0" smtClean="0">
                <a:latin typeface="+mn-ea"/>
                <a:ea typeface="+mn-ea"/>
              </a:rPr>
              <a:t>　・福部地域は、駟馳山バイパス開通に伴い国道９号線を通る車が減少し、砂丘以外の地域では</a:t>
            </a:r>
            <a:r>
              <a:rPr lang="ja-JP" altLang="en-US" sz="1300" b="1" u="sng" dirty="0" smtClean="0">
                <a:latin typeface="+mn-ea"/>
                <a:ea typeface="+mn-ea"/>
              </a:rPr>
              <a:t>来訪者の減</a:t>
            </a:r>
            <a:endParaRPr lang="en-US" altLang="ja-JP" sz="1300" b="1" u="sng" dirty="0" smtClean="0">
              <a:latin typeface="+mn-ea"/>
              <a:ea typeface="+mn-ea"/>
            </a:endParaRPr>
          </a:p>
          <a:p>
            <a:pPr algn="l">
              <a:lnSpc>
                <a:spcPts val="1400"/>
              </a:lnSpc>
            </a:pPr>
            <a:r>
              <a:rPr lang="ja-JP" altLang="en-US" sz="1300" b="1" dirty="0">
                <a:latin typeface="+mn-ea"/>
                <a:ea typeface="+mn-ea"/>
              </a:rPr>
              <a:t>　</a:t>
            </a:r>
            <a:r>
              <a:rPr lang="ja-JP" altLang="en-US" sz="1300" b="1" dirty="0" smtClean="0">
                <a:latin typeface="+mn-ea"/>
                <a:ea typeface="+mn-ea"/>
              </a:rPr>
              <a:t>　</a:t>
            </a:r>
            <a:r>
              <a:rPr lang="ja-JP" altLang="en-US" sz="1300" b="1" u="sng" dirty="0" smtClean="0">
                <a:latin typeface="+mn-ea"/>
                <a:ea typeface="+mn-ea"/>
              </a:rPr>
              <a:t>少</a:t>
            </a:r>
            <a:r>
              <a:rPr lang="ja-JP" altLang="en-US" sz="1300" dirty="0" smtClean="0">
                <a:latin typeface="+mn-ea"/>
                <a:ea typeface="+mn-ea"/>
              </a:rPr>
              <a:t>による活力低下が懸念されている。</a:t>
            </a:r>
            <a:endParaRPr lang="en-US" altLang="ja-JP" sz="1300" dirty="0" smtClean="0">
              <a:latin typeface="+mn-ea"/>
              <a:ea typeface="+mn-ea"/>
            </a:endParaRPr>
          </a:p>
          <a:p>
            <a:pPr algn="l">
              <a:lnSpc>
                <a:spcPts val="1400"/>
              </a:lnSpc>
            </a:pPr>
            <a:r>
              <a:rPr lang="ja-JP" altLang="en-US" sz="1300" dirty="0">
                <a:latin typeface="+mn-ea"/>
                <a:ea typeface="+mn-ea"/>
              </a:rPr>
              <a:t>　</a:t>
            </a:r>
            <a:r>
              <a:rPr lang="ja-JP" altLang="en-US" sz="1300" dirty="0" smtClean="0">
                <a:latin typeface="+mn-ea"/>
                <a:ea typeface="+mn-ea"/>
              </a:rPr>
              <a:t>・一方、福部地域から岩美町はジオスポットもあり景観も優れているため、車の減少に伴い市内から駟馳山</a:t>
            </a:r>
            <a:endParaRPr lang="en-US" altLang="ja-JP" sz="1300" dirty="0" smtClean="0">
              <a:latin typeface="+mn-ea"/>
              <a:ea typeface="+mn-ea"/>
            </a:endParaRPr>
          </a:p>
          <a:p>
            <a:pPr algn="l">
              <a:lnSpc>
                <a:spcPts val="1400"/>
              </a:lnSpc>
            </a:pPr>
            <a:r>
              <a:rPr lang="ja-JP" altLang="en-US" sz="1300" dirty="0">
                <a:latin typeface="+mn-ea"/>
                <a:ea typeface="+mn-ea"/>
              </a:rPr>
              <a:t>　</a:t>
            </a:r>
            <a:r>
              <a:rPr lang="ja-JP" altLang="en-US" sz="1300" dirty="0" smtClean="0">
                <a:latin typeface="+mn-ea"/>
                <a:ea typeface="+mn-ea"/>
              </a:rPr>
              <a:t>　峠を通って岩美町を往復する</a:t>
            </a:r>
            <a:r>
              <a:rPr lang="ja-JP" altLang="en-US" sz="1300" b="1" u="sng" dirty="0" smtClean="0">
                <a:latin typeface="+mn-ea"/>
                <a:ea typeface="+mn-ea"/>
              </a:rPr>
              <a:t>自転車愛好家が増加</a:t>
            </a:r>
            <a:r>
              <a:rPr lang="ja-JP" altLang="en-US" sz="1300" dirty="0" smtClean="0">
                <a:latin typeface="+mn-ea"/>
                <a:ea typeface="+mn-ea"/>
              </a:rPr>
              <a:t>している。</a:t>
            </a:r>
            <a:endParaRPr lang="en-US" altLang="ja-JP" sz="1300" dirty="0" smtClean="0">
              <a:latin typeface="+mn-ea"/>
              <a:ea typeface="+mn-ea"/>
            </a:endParaRPr>
          </a:p>
          <a:p>
            <a:pPr algn="l">
              <a:lnSpc>
                <a:spcPts val="1400"/>
              </a:lnSpc>
            </a:pPr>
            <a:r>
              <a:rPr lang="ja-JP" altLang="en-US" sz="1300" dirty="0" smtClean="0">
                <a:latin typeface="+mn-ea"/>
                <a:ea typeface="+mn-ea"/>
              </a:rPr>
              <a:t>　・全国的にも健康やエコ指向の高まりに伴い、通勤やサイクリングなど自転車利用が広まっており、県におい</a:t>
            </a:r>
            <a:endParaRPr lang="en-US" altLang="ja-JP" sz="1300" dirty="0" smtClean="0">
              <a:latin typeface="+mn-ea"/>
              <a:ea typeface="+mn-ea"/>
            </a:endParaRPr>
          </a:p>
          <a:p>
            <a:pPr algn="l">
              <a:lnSpc>
                <a:spcPts val="1400"/>
              </a:lnSpc>
            </a:pPr>
            <a:r>
              <a:rPr lang="ja-JP" altLang="en-US" sz="1300" dirty="0">
                <a:latin typeface="+mn-ea"/>
                <a:ea typeface="+mn-ea"/>
              </a:rPr>
              <a:t>　</a:t>
            </a:r>
            <a:r>
              <a:rPr lang="ja-JP" altLang="en-US" sz="1300" dirty="0" smtClean="0">
                <a:latin typeface="+mn-ea"/>
                <a:ea typeface="+mn-ea"/>
              </a:rPr>
              <a:t>　ても</a:t>
            </a:r>
            <a:r>
              <a:rPr lang="ja-JP" altLang="en-US" sz="1300" b="1" u="sng" dirty="0" smtClean="0">
                <a:latin typeface="+mn-ea"/>
                <a:ea typeface="+mn-ea"/>
              </a:rPr>
              <a:t>「鳥取県バイシクルタウン構想</a:t>
            </a:r>
            <a:r>
              <a:rPr lang="ja-JP" altLang="en-US" sz="1300" dirty="0" smtClean="0">
                <a:latin typeface="+mn-ea"/>
                <a:ea typeface="+mn-ea"/>
              </a:rPr>
              <a:t>」を策定し自転車の利用促進を図っている。</a:t>
            </a:r>
            <a:endParaRPr lang="en-US" altLang="ja-JP" sz="1300" dirty="0" smtClean="0">
              <a:latin typeface="+mn-ea"/>
              <a:ea typeface="+mn-ea"/>
            </a:endParaRPr>
          </a:p>
          <a:p>
            <a:pPr algn="l">
              <a:lnSpc>
                <a:spcPts val="1400"/>
              </a:lnSpc>
            </a:pPr>
            <a:r>
              <a:rPr lang="ja-JP" altLang="en-US" sz="1300" dirty="0" smtClean="0">
                <a:latin typeface="+mn-ea"/>
                <a:ea typeface="+mn-ea"/>
              </a:rPr>
              <a:t>　・また、県西部地区は、</a:t>
            </a:r>
            <a:r>
              <a:rPr lang="ja-JP" altLang="en-US" sz="1300" b="1" u="sng" dirty="0" smtClean="0">
                <a:latin typeface="+mn-ea"/>
                <a:ea typeface="+mn-ea"/>
              </a:rPr>
              <a:t>利用環境の整備や自転車イベントの開催が来訪者の増加</a:t>
            </a:r>
            <a:r>
              <a:rPr lang="ja-JP" altLang="en-US" sz="1300" dirty="0" smtClean="0">
                <a:latin typeface="+mn-ea"/>
                <a:ea typeface="+mn-ea"/>
              </a:rPr>
              <a:t>につながっている。</a:t>
            </a:r>
            <a:endParaRPr lang="en-US" altLang="ja-JP" sz="1300" dirty="0" smtClean="0">
              <a:latin typeface="+mn-ea"/>
              <a:ea typeface="+mn-ea"/>
            </a:endParaRPr>
          </a:p>
        </p:txBody>
      </p:sp>
      <p:sp>
        <p:nvSpPr>
          <p:cNvPr id="6" name="ホームベース 5"/>
          <p:cNvSpPr/>
          <p:nvPr/>
        </p:nvSpPr>
        <p:spPr>
          <a:xfrm>
            <a:off x="1168695" y="4077072"/>
            <a:ext cx="2059982" cy="1290580"/>
          </a:xfrm>
          <a:prstGeom prst="homePlate">
            <a:avLst>
              <a:gd name="adj" fmla="val 31658"/>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00" dirty="0" smtClean="0">
              <a:solidFill>
                <a:schemeClr val="tx1"/>
              </a:solidFill>
            </a:endParaRPr>
          </a:p>
          <a:p>
            <a:r>
              <a:rPr lang="ja-JP" altLang="en-US" sz="1200" dirty="0" smtClean="0">
                <a:solidFill>
                  <a:schemeClr val="tx1"/>
                </a:solidFill>
              </a:rPr>
              <a:t>・サイクリング（走行会、</a:t>
            </a:r>
            <a:endParaRPr lang="en-US" altLang="ja-JP" sz="1200" dirty="0" smtClean="0">
              <a:solidFill>
                <a:schemeClr val="tx1"/>
              </a:solidFill>
            </a:endParaRPr>
          </a:p>
          <a:p>
            <a:r>
              <a:rPr lang="en-US" altLang="ja-JP" sz="1200" dirty="0">
                <a:solidFill>
                  <a:schemeClr val="tx1"/>
                </a:solidFill>
              </a:rPr>
              <a:t> </a:t>
            </a:r>
            <a:r>
              <a:rPr lang="en-US" altLang="ja-JP" sz="1200" dirty="0" smtClean="0">
                <a:solidFill>
                  <a:schemeClr val="tx1"/>
                </a:solidFill>
              </a:rPr>
              <a:t> </a:t>
            </a:r>
            <a:r>
              <a:rPr lang="ja-JP" altLang="en-US" sz="1200" dirty="0" smtClean="0">
                <a:solidFill>
                  <a:schemeClr val="tx1"/>
                </a:solidFill>
              </a:rPr>
              <a:t>イベント）の開催</a:t>
            </a:r>
            <a:endParaRPr lang="en-US" altLang="ja-JP" sz="1200" dirty="0" smtClean="0">
              <a:solidFill>
                <a:schemeClr val="tx1"/>
              </a:solidFill>
            </a:endParaRPr>
          </a:p>
          <a:p>
            <a:r>
              <a:rPr lang="ja-JP" altLang="en-US" sz="1200" dirty="0" smtClean="0">
                <a:solidFill>
                  <a:schemeClr val="tx1"/>
                </a:solidFill>
              </a:rPr>
              <a:t>・</a:t>
            </a:r>
            <a:r>
              <a:rPr kumimoji="1" lang="ja-JP" altLang="en-US" sz="1200" dirty="0" smtClean="0">
                <a:solidFill>
                  <a:schemeClr val="tx1"/>
                </a:solidFill>
              </a:rPr>
              <a:t>コースマップの</a:t>
            </a:r>
            <a:r>
              <a:rPr lang="ja-JP" altLang="en-US" sz="1200" dirty="0" smtClean="0">
                <a:solidFill>
                  <a:schemeClr val="tx1"/>
                </a:solidFill>
              </a:rPr>
              <a:t>作成</a:t>
            </a:r>
            <a:endParaRPr lang="en-US" altLang="ja-JP" sz="1200" dirty="0">
              <a:solidFill>
                <a:schemeClr val="tx1"/>
              </a:solidFill>
            </a:endParaRPr>
          </a:p>
          <a:p>
            <a:r>
              <a:rPr kumimoji="1" lang="ja-JP" altLang="en-US" sz="1200" dirty="0" smtClean="0">
                <a:solidFill>
                  <a:schemeClr val="tx1"/>
                </a:solidFill>
              </a:rPr>
              <a:t>・サイクルカフェなど協力</a:t>
            </a:r>
            <a:endParaRPr kumimoji="1" lang="en-US" altLang="ja-JP" sz="1200" dirty="0" smtClean="0">
              <a:solidFill>
                <a:schemeClr val="tx1"/>
              </a:solidFill>
            </a:endParaRPr>
          </a:p>
          <a:p>
            <a:r>
              <a:rPr lang="ja-JP" altLang="en-US" sz="1200" dirty="0" smtClean="0">
                <a:solidFill>
                  <a:schemeClr val="tx1"/>
                </a:solidFill>
              </a:rPr>
              <a:t>  </a:t>
            </a:r>
            <a:r>
              <a:rPr kumimoji="1" lang="ja-JP" altLang="en-US" sz="1200" dirty="0" smtClean="0">
                <a:solidFill>
                  <a:schemeClr val="tx1"/>
                </a:solidFill>
              </a:rPr>
              <a:t>店の開拓</a:t>
            </a:r>
            <a:endParaRPr kumimoji="1" lang="en-US" altLang="ja-JP" sz="1200" dirty="0" smtClean="0">
              <a:solidFill>
                <a:schemeClr val="tx1"/>
              </a:solidFill>
            </a:endParaRPr>
          </a:p>
          <a:p>
            <a:r>
              <a:rPr lang="ja-JP" altLang="en-US" sz="1200" dirty="0" smtClean="0">
                <a:solidFill>
                  <a:schemeClr val="tx1"/>
                </a:solidFill>
              </a:rPr>
              <a:t>・ＳＮＳでの情報発信</a:t>
            </a:r>
            <a:r>
              <a:rPr kumimoji="1" lang="ja-JP" altLang="en-US" sz="1200" dirty="0" smtClean="0">
                <a:solidFill>
                  <a:schemeClr val="tx1"/>
                </a:solidFill>
              </a:rPr>
              <a:t>　等</a:t>
            </a:r>
            <a:endParaRPr kumimoji="1" lang="ja-JP" altLang="en-US" sz="1200" dirty="0"/>
          </a:p>
        </p:txBody>
      </p:sp>
      <p:sp>
        <p:nvSpPr>
          <p:cNvPr id="13" name="円/楕円 12"/>
          <p:cNvSpPr/>
          <p:nvPr/>
        </p:nvSpPr>
        <p:spPr>
          <a:xfrm>
            <a:off x="4140680" y="5732160"/>
            <a:ext cx="3579824" cy="86409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自転車が走りやすい、走ってみたいまち</a:t>
            </a:r>
            <a:endParaRPr kumimoji="1" lang="ja-JP" altLang="en-US" dirty="0"/>
          </a:p>
        </p:txBody>
      </p:sp>
      <p:sp>
        <p:nvSpPr>
          <p:cNvPr id="28" name="角丸四角形 27"/>
          <p:cNvSpPr/>
          <p:nvPr/>
        </p:nvSpPr>
        <p:spPr>
          <a:xfrm>
            <a:off x="5383936" y="4149080"/>
            <a:ext cx="2140392" cy="122344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latin typeface="+mn-ea"/>
              </a:rPr>
              <a:t>・イベントの開催</a:t>
            </a:r>
            <a:endParaRPr kumimoji="1" lang="en-US" altLang="ja-JP" sz="1200" dirty="0" smtClean="0">
              <a:solidFill>
                <a:schemeClr val="tx1"/>
              </a:solidFill>
              <a:latin typeface="+mn-ea"/>
            </a:endParaRPr>
          </a:p>
          <a:p>
            <a:r>
              <a:rPr lang="ja-JP" altLang="en-US" sz="1200" dirty="0" smtClean="0">
                <a:solidFill>
                  <a:schemeClr val="tx1"/>
                </a:solidFill>
                <a:latin typeface="+mn-ea"/>
              </a:rPr>
              <a:t>・</a:t>
            </a:r>
            <a:r>
              <a:rPr kumimoji="1" lang="ja-JP" altLang="en-US" sz="1200" dirty="0" smtClean="0">
                <a:solidFill>
                  <a:schemeClr val="tx1"/>
                </a:solidFill>
                <a:latin typeface="+mn-ea"/>
              </a:rPr>
              <a:t>協力店の拡充</a:t>
            </a:r>
            <a:endParaRPr kumimoji="1" lang="en-US" altLang="ja-JP" sz="1200" dirty="0" smtClean="0">
              <a:solidFill>
                <a:schemeClr val="tx1"/>
              </a:solidFill>
              <a:latin typeface="+mn-ea"/>
            </a:endParaRPr>
          </a:p>
          <a:p>
            <a:r>
              <a:rPr lang="ja-JP" altLang="en-US" sz="1200" dirty="0" smtClean="0">
                <a:solidFill>
                  <a:schemeClr val="tx1"/>
                </a:solidFill>
                <a:latin typeface="+mn-ea"/>
              </a:rPr>
              <a:t>・路面標示、案内標識等の</a:t>
            </a:r>
            <a:endParaRPr lang="en-US" altLang="ja-JP" sz="1200" dirty="0" smtClean="0">
              <a:solidFill>
                <a:schemeClr val="tx1"/>
              </a:solidFill>
              <a:latin typeface="+mn-ea"/>
            </a:endParaRPr>
          </a:p>
          <a:p>
            <a:r>
              <a:rPr lang="ja-JP" altLang="en-US" sz="1200" dirty="0">
                <a:solidFill>
                  <a:schemeClr val="tx1"/>
                </a:solidFill>
                <a:latin typeface="+mn-ea"/>
              </a:rPr>
              <a:t>　</a:t>
            </a:r>
            <a:r>
              <a:rPr lang="ja-JP" altLang="en-US" sz="1200" dirty="0" smtClean="0">
                <a:solidFill>
                  <a:schemeClr val="tx1"/>
                </a:solidFill>
                <a:latin typeface="+mn-ea"/>
              </a:rPr>
              <a:t>整備</a:t>
            </a:r>
            <a:endParaRPr lang="en-US" altLang="ja-JP" sz="1200" dirty="0" smtClean="0">
              <a:solidFill>
                <a:schemeClr val="tx1"/>
              </a:solidFill>
              <a:latin typeface="+mn-ea"/>
            </a:endParaRPr>
          </a:p>
          <a:p>
            <a:r>
              <a:rPr kumimoji="1" lang="ja-JP" altLang="en-US" sz="1200" dirty="0" smtClean="0">
                <a:solidFill>
                  <a:schemeClr val="tx1"/>
                </a:solidFill>
                <a:latin typeface="+mn-ea"/>
              </a:rPr>
              <a:t>・魅力ある地域資源の情報</a:t>
            </a:r>
            <a:endParaRPr kumimoji="1" lang="en-US" altLang="ja-JP" sz="1200" dirty="0" smtClean="0">
              <a:solidFill>
                <a:schemeClr val="tx1"/>
              </a:solidFill>
              <a:latin typeface="+mn-ea"/>
            </a:endParaRPr>
          </a:p>
          <a:p>
            <a:r>
              <a:rPr lang="ja-JP" altLang="en-US" sz="1200" dirty="0">
                <a:solidFill>
                  <a:schemeClr val="tx1"/>
                </a:solidFill>
                <a:latin typeface="+mn-ea"/>
              </a:rPr>
              <a:t>　</a:t>
            </a:r>
            <a:r>
              <a:rPr kumimoji="1" lang="ja-JP" altLang="en-US" sz="1200" dirty="0" smtClean="0">
                <a:solidFill>
                  <a:schemeClr val="tx1"/>
                </a:solidFill>
                <a:latin typeface="+mn-ea"/>
              </a:rPr>
              <a:t>発信</a:t>
            </a:r>
            <a:endParaRPr kumimoji="1" lang="ja-JP" altLang="en-US" dirty="0">
              <a:solidFill>
                <a:schemeClr val="tx1"/>
              </a:solidFill>
              <a:latin typeface="+mn-ea"/>
            </a:endParaRPr>
          </a:p>
        </p:txBody>
      </p:sp>
      <p:sp>
        <p:nvSpPr>
          <p:cNvPr id="30" name="下カーブ矢印 29"/>
          <p:cNvSpPr/>
          <p:nvPr/>
        </p:nvSpPr>
        <p:spPr>
          <a:xfrm rot="5400000">
            <a:off x="7334155" y="5222314"/>
            <a:ext cx="1152128" cy="589836"/>
          </a:xfrm>
          <a:prstGeom prst="curved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1" name="ホームベース 30"/>
          <p:cNvSpPr/>
          <p:nvPr/>
        </p:nvSpPr>
        <p:spPr>
          <a:xfrm>
            <a:off x="3367323" y="4153635"/>
            <a:ext cx="1924757" cy="1179929"/>
          </a:xfrm>
          <a:prstGeom prst="homePlate">
            <a:avLst>
              <a:gd name="adj" fmla="val 31658"/>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latin typeface="+mn-ea"/>
              </a:rPr>
              <a:t>・サイクリング参加者増</a:t>
            </a:r>
            <a:endParaRPr kumimoji="1" lang="en-US" altLang="ja-JP" sz="1200" dirty="0" smtClean="0">
              <a:solidFill>
                <a:schemeClr val="tx1"/>
              </a:solidFill>
              <a:latin typeface="+mn-ea"/>
            </a:endParaRPr>
          </a:p>
          <a:p>
            <a:r>
              <a:rPr lang="ja-JP" altLang="en-US" sz="1200" dirty="0" smtClean="0">
                <a:solidFill>
                  <a:schemeClr val="tx1"/>
                </a:solidFill>
                <a:latin typeface="+mn-ea"/>
              </a:rPr>
              <a:t>・</a:t>
            </a:r>
            <a:r>
              <a:rPr kumimoji="1" lang="ja-JP" altLang="en-US" sz="1200" dirty="0" smtClean="0">
                <a:solidFill>
                  <a:schemeClr val="tx1"/>
                </a:solidFill>
                <a:latin typeface="+mn-ea"/>
              </a:rPr>
              <a:t>通勤、買い物等の利用</a:t>
            </a:r>
            <a:endParaRPr kumimoji="1" lang="en-US" altLang="ja-JP" sz="1200" dirty="0" smtClean="0">
              <a:solidFill>
                <a:schemeClr val="tx1"/>
              </a:solidFill>
              <a:latin typeface="+mn-ea"/>
            </a:endParaRPr>
          </a:p>
          <a:p>
            <a:r>
              <a:rPr lang="ja-JP" altLang="en-US" sz="1200" dirty="0">
                <a:solidFill>
                  <a:schemeClr val="tx1"/>
                </a:solidFill>
                <a:latin typeface="+mn-ea"/>
              </a:rPr>
              <a:t>　</a:t>
            </a:r>
            <a:r>
              <a:rPr kumimoji="1" lang="ja-JP" altLang="en-US" sz="1200" dirty="0" smtClean="0">
                <a:solidFill>
                  <a:schemeClr val="tx1"/>
                </a:solidFill>
                <a:latin typeface="+mn-ea"/>
              </a:rPr>
              <a:t>者増</a:t>
            </a:r>
            <a:endParaRPr kumimoji="1" lang="en-US" altLang="ja-JP" sz="1200" dirty="0" smtClean="0">
              <a:solidFill>
                <a:schemeClr val="tx1"/>
              </a:solidFill>
              <a:latin typeface="+mn-ea"/>
            </a:endParaRPr>
          </a:p>
          <a:p>
            <a:r>
              <a:rPr lang="ja-JP" altLang="en-US" sz="1200" dirty="0" smtClean="0">
                <a:solidFill>
                  <a:schemeClr val="tx1"/>
                </a:solidFill>
                <a:latin typeface="+mn-ea"/>
              </a:rPr>
              <a:t>・周遊観光の利用者増</a:t>
            </a:r>
            <a:endParaRPr lang="en-US" altLang="ja-JP" sz="1200" dirty="0" smtClean="0">
              <a:solidFill>
                <a:schemeClr val="tx1"/>
              </a:solidFill>
              <a:latin typeface="+mn-ea"/>
            </a:endParaRPr>
          </a:p>
          <a:p>
            <a:r>
              <a:rPr kumimoji="1" lang="ja-JP" altLang="en-US" sz="1200" dirty="0" smtClean="0">
                <a:solidFill>
                  <a:schemeClr val="tx1"/>
                </a:solidFill>
                <a:latin typeface="+mn-ea"/>
              </a:rPr>
              <a:t>・自転車利用エコツー</a:t>
            </a:r>
            <a:endParaRPr kumimoji="1" lang="en-US" altLang="ja-JP" sz="1200" dirty="0" smtClean="0">
              <a:solidFill>
                <a:schemeClr val="tx1"/>
              </a:solidFill>
              <a:latin typeface="+mn-ea"/>
            </a:endParaRPr>
          </a:p>
          <a:p>
            <a:r>
              <a:rPr lang="ja-JP" altLang="en-US" sz="1200" dirty="0">
                <a:solidFill>
                  <a:schemeClr val="tx1"/>
                </a:solidFill>
                <a:latin typeface="+mn-ea"/>
              </a:rPr>
              <a:t>　</a:t>
            </a:r>
            <a:r>
              <a:rPr kumimoji="1" lang="ja-JP" altLang="en-US" sz="1200" dirty="0" smtClean="0">
                <a:solidFill>
                  <a:schemeClr val="tx1"/>
                </a:solidFill>
                <a:latin typeface="+mn-ea"/>
              </a:rPr>
              <a:t>リズムの商品化</a:t>
            </a:r>
            <a:endParaRPr kumimoji="1" lang="ja-JP" altLang="en-US" sz="1200" dirty="0">
              <a:latin typeface="+mn-ea"/>
            </a:endParaRPr>
          </a:p>
        </p:txBody>
      </p:sp>
      <p:sp>
        <p:nvSpPr>
          <p:cNvPr id="33" name="大波 32"/>
          <p:cNvSpPr/>
          <p:nvPr/>
        </p:nvSpPr>
        <p:spPr>
          <a:xfrm>
            <a:off x="4382657" y="5493898"/>
            <a:ext cx="1731918" cy="360040"/>
          </a:xfrm>
          <a:prstGeom prst="wave">
            <a:avLst>
              <a:gd name="adj1" fmla="val 12500"/>
              <a:gd name="adj2" fmla="val 254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rPr>
              <a:t>④</a:t>
            </a:r>
            <a:r>
              <a:rPr kumimoji="1" lang="ja-JP" altLang="en-US" sz="1400" b="1" dirty="0" smtClean="0">
                <a:solidFill>
                  <a:schemeClr val="tx1"/>
                </a:solidFill>
              </a:rPr>
              <a:t>イメージの定着</a:t>
            </a:r>
            <a:endParaRPr kumimoji="1" lang="ja-JP" altLang="en-US" sz="1400" b="1" dirty="0">
              <a:solidFill>
                <a:schemeClr val="tx1"/>
              </a:solidFill>
            </a:endParaRPr>
          </a:p>
        </p:txBody>
      </p:sp>
      <p:sp>
        <p:nvSpPr>
          <p:cNvPr id="36" name="角丸四角形 35"/>
          <p:cNvSpPr/>
          <p:nvPr/>
        </p:nvSpPr>
        <p:spPr>
          <a:xfrm>
            <a:off x="1331640" y="5696020"/>
            <a:ext cx="1368152" cy="829324"/>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市外</a:t>
            </a:r>
            <a:endParaRPr kumimoji="1" lang="en-US" altLang="ja-JP" dirty="0" smtClean="0">
              <a:solidFill>
                <a:schemeClr val="tx1"/>
              </a:solidFill>
            </a:endParaRPr>
          </a:p>
          <a:p>
            <a:pPr algn="ctr"/>
            <a:r>
              <a:rPr lang="ja-JP" altLang="en-US" dirty="0" smtClean="0">
                <a:solidFill>
                  <a:schemeClr val="tx1"/>
                </a:solidFill>
              </a:rPr>
              <a:t>県外・国外</a:t>
            </a:r>
            <a:endParaRPr kumimoji="1" lang="ja-JP" altLang="en-US" dirty="0">
              <a:solidFill>
                <a:schemeClr val="tx1"/>
              </a:solidFill>
            </a:endParaRPr>
          </a:p>
        </p:txBody>
      </p:sp>
      <p:sp>
        <p:nvSpPr>
          <p:cNvPr id="39" name="テキスト ボックス 38"/>
          <p:cNvSpPr txBox="1"/>
          <p:nvPr/>
        </p:nvSpPr>
        <p:spPr>
          <a:xfrm>
            <a:off x="2953544" y="5649519"/>
            <a:ext cx="957872" cy="307777"/>
          </a:xfrm>
          <a:prstGeom prst="rect">
            <a:avLst/>
          </a:prstGeom>
          <a:noFill/>
        </p:spPr>
        <p:txBody>
          <a:bodyPr wrap="square" rtlCol="0">
            <a:spAutoFit/>
          </a:bodyPr>
          <a:lstStyle/>
          <a:p>
            <a:r>
              <a:rPr lang="ja-JP" altLang="en-US" sz="1400" b="1" dirty="0" smtClean="0">
                <a:latin typeface="+mn-ea"/>
              </a:rPr>
              <a:t>情報発信</a:t>
            </a:r>
            <a:endParaRPr kumimoji="1" lang="ja-JP" altLang="en-US" sz="1400" b="1" dirty="0">
              <a:latin typeface="+mn-ea"/>
            </a:endParaRPr>
          </a:p>
        </p:txBody>
      </p:sp>
      <p:sp>
        <p:nvSpPr>
          <p:cNvPr id="40" name="テキスト ボックス 39"/>
          <p:cNvSpPr txBox="1"/>
          <p:nvPr/>
        </p:nvSpPr>
        <p:spPr>
          <a:xfrm>
            <a:off x="2699792" y="6128966"/>
            <a:ext cx="1363510" cy="307777"/>
          </a:xfrm>
          <a:prstGeom prst="rect">
            <a:avLst/>
          </a:prstGeom>
          <a:noFill/>
        </p:spPr>
        <p:txBody>
          <a:bodyPr wrap="square" rtlCol="0">
            <a:spAutoFit/>
          </a:bodyPr>
          <a:lstStyle/>
          <a:p>
            <a:pPr algn="ctr"/>
            <a:r>
              <a:rPr lang="ja-JP" altLang="en-US" sz="1400" b="1" dirty="0" smtClean="0">
                <a:latin typeface="+mn-ea"/>
              </a:rPr>
              <a:t>訪問者の増加</a:t>
            </a:r>
            <a:endParaRPr kumimoji="1" lang="ja-JP" altLang="en-US" sz="1400" b="1" dirty="0">
              <a:latin typeface="+mn-ea"/>
            </a:endParaRPr>
          </a:p>
        </p:txBody>
      </p:sp>
      <p:cxnSp>
        <p:nvCxnSpPr>
          <p:cNvPr id="42" name="直線矢印コネクタ 41"/>
          <p:cNvCxnSpPr/>
          <p:nvPr/>
        </p:nvCxnSpPr>
        <p:spPr>
          <a:xfrm flipH="1">
            <a:off x="2733412" y="6021288"/>
            <a:ext cx="1262524"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p:nvPr/>
        </p:nvCxnSpPr>
        <p:spPr>
          <a:xfrm>
            <a:off x="2777170" y="6164208"/>
            <a:ext cx="1262524"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5" name="大波 54"/>
          <p:cNvSpPr/>
          <p:nvPr/>
        </p:nvSpPr>
        <p:spPr>
          <a:xfrm>
            <a:off x="5202896" y="3861048"/>
            <a:ext cx="1601352" cy="360040"/>
          </a:xfrm>
          <a:prstGeom prst="wave">
            <a:avLst>
              <a:gd name="adj1" fmla="val 12500"/>
              <a:gd name="adj2" fmla="val 254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rPr>
              <a:t>②</a:t>
            </a:r>
            <a:r>
              <a:rPr kumimoji="1" lang="ja-JP" altLang="en-US" sz="1400" b="1" dirty="0" smtClean="0">
                <a:solidFill>
                  <a:schemeClr val="tx1"/>
                </a:solidFill>
              </a:rPr>
              <a:t>環境の充実</a:t>
            </a:r>
            <a:endParaRPr kumimoji="1" lang="ja-JP" altLang="en-US" sz="1400" b="1" dirty="0">
              <a:solidFill>
                <a:schemeClr val="tx1"/>
              </a:solidFill>
            </a:endParaRPr>
          </a:p>
        </p:txBody>
      </p:sp>
      <p:sp>
        <p:nvSpPr>
          <p:cNvPr id="56" name="テキスト ボックス 55"/>
          <p:cNvSpPr txBox="1"/>
          <p:nvPr/>
        </p:nvSpPr>
        <p:spPr>
          <a:xfrm>
            <a:off x="1168695" y="5372520"/>
            <a:ext cx="2126620" cy="276999"/>
          </a:xfrm>
          <a:prstGeom prst="rect">
            <a:avLst/>
          </a:prstGeom>
          <a:noFill/>
        </p:spPr>
        <p:txBody>
          <a:bodyPr wrap="square" rtlCol="0">
            <a:spAutoFit/>
          </a:bodyPr>
          <a:lstStyle/>
          <a:p>
            <a:r>
              <a:rPr lang="en-US" altLang="ja-JP" sz="1200" b="1" dirty="0" smtClean="0">
                <a:latin typeface="+mn-ea"/>
              </a:rPr>
              <a:t>※</a:t>
            </a:r>
            <a:r>
              <a:rPr lang="ja-JP" altLang="en-US" sz="1200" b="1" dirty="0" smtClean="0">
                <a:latin typeface="+mn-ea"/>
              </a:rPr>
              <a:t>若い女性の取り込みを意識</a:t>
            </a:r>
            <a:endParaRPr kumimoji="1" lang="ja-JP" altLang="en-US" sz="1200" b="1" dirty="0">
              <a:latin typeface="+mn-ea"/>
            </a:endParaRPr>
          </a:p>
        </p:txBody>
      </p:sp>
      <p:sp>
        <p:nvSpPr>
          <p:cNvPr id="57" name="大波 56"/>
          <p:cNvSpPr/>
          <p:nvPr/>
        </p:nvSpPr>
        <p:spPr>
          <a:xfrm>
            <a:off x="951025" y="3861048"/>
            <a:ext cx="1601352" cy="360040"/>
          </a:xfrm>
          <a:prstGeom prst="wave">
            <a:avLst>
              <a:gd name="adj1" fmla="val 12500"/>
              <a:gd name="adj2" fmla="val 254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rPr>
              <a:t>①機運の醸成</a:t>
            </a:r>
            <a:endParaRPr kumimoji="1" lang="ja-JP" altLang="en-US" sz="1400" b="1" dirty="0">
              <a:solidFill>
                <a:schemeClr val="tx1"/>
              </a:solidFill>
            </a:endParaRPr>
          </a:p>
        </p:txBody>
      </p:sp>
      <p:sp>
        <p:nvSpPr>
          <p:cNvPr id="20" name="大波 19"/>
          <p:cNvSpPr/>
          <p:nvPr/>
        </p:nvSpPr>
        <p:spPr>
          <a:xfrm>
            <a:off x="6859080" y="5445224"/>
            <a:ext cx="1601352" cy="360040"/>
          </a:xfrm>
          <a:prstGeom prst="wave">
            <a:avLst>
              <a:gd name="adj1" fmla="val 12500"/>
              <a:gd name="adj2" fmla="val 254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③エリアの拡大</a:t>
            </a:r>
            <a:endParaRPr kumimoji="1" lang="ja-JP" altLang="en-US" sz="1400" b="1" dirty="0">
              <a:solidFill>
                <a:schemeClr val="tx1"/>
              </a:solidFill>
            </a:endParaRPr>
          </a:p>
        </p:txBody>
      </p:sp>
      <p:sp>
        <p:nvSpPr>
          <p:cNvPr id="3" name="スライド番号プレースホルダー 2"/>
          <p:cNvSpPr>
            <a:spLocks noGrp="1"/>
          </p:cNvSpPr>
          <p:nvPr>
            <p:ph type="sldNum" sz="quarter" idx="12"/>
          </p:nvPr>
        </p:nvSpPr>
        <p:spPr/>
        <p:txBody>
          <a:bodyPr/>
          <a:lstStyle/>
          <a:p>
            <a:fld id="{01D7DE02-AA82-4B89-9F7B-B7F8CFA1F81D}" type="slidenum">
              <a:rPr kumimoji="1" lang="ja-JP" altLang="en-US" smtClean="0"/>
              <a:t>3</a:t>
            </a:fld>
            <a:endParaRPr kumimoji="1" lang="ja-JP" altLang="en-US"/>
          </a:p>
        </p:txBody>
      </p:sp>
    </p:spTree>
    <p:extLst>
      <p:ext uri="{BB962C8B-B14F-4D97-AF65-F5344CB8AC3E}">
        <p14:creationId xmlns:p14="http://schemas.microsoft.com/office/powerpoint/2010/main" val="31068339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994718"/>
            <a:ext cx="7772400" cy="1930226"/>
          </a:xfrm>
        </p:spPr>
        <p:txBody>
          <a:bodyPr>
            <a:noAutofit/>
          </a:bodyPr>
          <a:lstStyle/>
          <a:p>
            <a:pPr marL="0" indent="0" algn="l"/>
            <a:r>
              <a:rPr lang="ja-JP" altLang="en-US" sz="1800" dirty="0" smtClean="0"/>
              <a:t>　○</a:t>
            </a:r>
            <a:r>
              <a:rPr lang="ja-JP" altLang="en-US" sz="1800" dirty="0"/>
              <a:t>小さな道まで入れ、地域の魅力</a:t>
            </a:r>
            <a:r>
              <a:rPr lang="ja-JP" altLang="en-US" sz="1800" dirty="0" smtClean="0"/>
              <a:t>や住民</a:t>
            </a:r>
            <a:r>
              <a:rPr lang="ja-JP" altLang="en-US" sz="1800" dirty="0"/>
              <a:t>にふれる機会が増える。</a:t>
            </a:r>
            <a:r>
              <a:rPr lang="en-US" altLang="ja-JP" sz="1800" dirty="0"/>
              <a:t/>
            </a:r>
            <a:br>
              <a:rPr lang="en-US" altLang="ja-JP" sz="1800" dirty="0"/>
            </a:br>
            <a:r>
              <a:rPr lang="ja-JP" altLang="en-US" sz="1800" dirty="0" smtClean="0"/>
              <a:t>　○市外</a:t>
            </a:r>
            <a:r>
              <a:rPr lang="ja-JP" altLang="en-US" sz="1800" dirty="0"/>
              <a:t>及び</a:t>
            </a:r>
            <a:r>
              <a:rPr lang="ja-JP" altLang="en-US" sz="1800" dirty="0" smtClean="0"/>
              <a:t>県外来訪者の宿泊</a:t>
            </a:r>
            <a:r>
              <a:rPr lang="ja-JP" altLang="en-US" sz="1800" dirty="0"/>
              <a:t>、</a:t>
            </a:r>
            <a:r>
              <a:rPr lang="ja-JP" altLang="en-US" sz="1800" dirty="0" smtClean="0"/>
              <a:t>買い物</a:t>
            </a:r>
            <a:r>
              <a:rPr lang="ja-JP" altLang="en-US" sz="1800" dirty="0"/>
              <a:t>等につながる。</a:t>
            </a:r>
            <a:r>
              <a:rPr lang="en-US" altLang="ja-JP" sz="1800" dirty="0"/>
              <a:t/>
            </a:r>
            <a:br>
              <a:rPr lang="en-US" altLang="ja-JP" sz="1800" dirty="0"/>
            </a:br>
            <a:r>
              <a:rPr lang="ja-JP" altLang="en-US" sz="1800" dirty="0" smtClean="0"/>
              <a:t>　○</a:t>
            </a:r>
            <a:r>
              <a:rPr lang="ja-JP" altLang="en-US" sz="1800" dirty="0"/>
              <a:t>重大な交通事故が起こりにくい。</a:t>
            </a:r>
            <a:r>
              <a:rPr lang="en-US" altLang="ja-JP" sz="1800" dirty="0"/>
              <a:t/>
            </a:r>
            <a:br>
              <a:rPr lang="en-US" altLang="ja-JP" sz="1800" dirty="0"/>
            </a:br>
            <a:r>
              <a:rPr lang="ja-JP" altLang="en-US" sz="1800" dirty="0" smtClean="0"/>
              <a:t>　○</a:t>
            </a:r>
            <a:r>
              <a:rPr lang="ja-JP" altLang="en-US" sz="1800" dirty="0"/>
              <a:t>騒音が少なく、排気ガスが</a:t>
            </a:r>
            <a:r>
              <a:rPr lang="ja-JP" altLang="en-US" sz="1800" dirty="0" smtClean="0"/>
              <a:t>ないので環境にやさしい。</a:t>
            </a:r>
            <a:r>
              <a:rPr lang="en-US" altLang="ja-JP" sz="1800" dirty="0"/>
              <a:t/>
            </a:r>
            <a:br>
              <a:rPr lang="en-US" altLang="ja-JP" sz="1800" dirty="0"/>
            </a:br>
            <a:r>
              <a:rPr lang="ja-JP" altLang="en-US" sz="1800" dirty="0" smtClean="0"/>
              <a:t>　○</a:t>
            </a:r>
            <a:r>
              <a:rPr lang="ja-JP" altLang="en-US" sz="1800" dirty="0"/>
              <a:t>観光シーズン等の渋滞緩和が</a:t>
            </a:r>
            <a:r>
              <a:rPr lang="ja-JP" altLang="en-US" sz="1800" dirty="0" smtClean="0"/>
              <a:t>図られる。</a:t>
            </a:r>
            <a:r>
              <a:rPr lang="en-US" altLang="ja-JP" sz="1800" dirty="0" smtClean="0"/>
              <a:t/>
            </a:r>
            <a:br>
              <a:rPr lang="en-US" altLang="ja-JP" sz="1800" dirty="0" smtClean="0"/>
            </a:br>
            <a:r>
              <a:rPr lang="ja-JP" altLang="en-US" sz="1800" dirty="0" smtClean="0"/>
              <a:t>　○全国的</a:t>
            </a:r>
            <a:r>
              <a:rPr lang="ja-JP" altLang="en-US" sz="1800" dirty="0"/>
              <a:t>に健康及びエコ指向が</a:t>
            </a:r>
            <a:r>
              <a:rPr lang="ja-JP" altLang="en-US" sz="1800" dirty="0" smtClean="0"/>
              <a:t>高まって</a:t>
            </a:r>
            <a:r>
              <a:rPr lang="ja-JP" altLang="en-US" sz="1800" dirty="0"/>
              <a:t>おり</a:t>
            </a:r>
            <a:r>
              <a:rPr lang="ja-JP" altLang="en-US" sz="1800" dirty="0" smtClean="0"/>
              <a:t>、鳥取のイメージアップ</a:t>
            </a:r>
            <a:r>
              <a:rPr lang="ja-JP" altLang="en-US" sz="1800" dirty="0"/>
              <a:t>に</a:t>
            </a:r>
            <a:r>
              <a:rPr lang="ja-JP" altLang="en-US" sz="1800" dirty="0" err="1" smtClean="0"/>
              <a:t>つな</a:t>
            </a:r>
            <a:r>
              <a:rPr lang="ja-JP" altLang="en-US" sz="1800" dirty="0" smtClean="0"/>
              <a:t>が</a:t>
            </a:r>
            <a:r>
              <a:rPr lang="en-US" altLang="ja-JP" sz="1800" dirty="0" smtClean="0"/>
              <a:t/>
            </a:r>
            <a:br>
              <a:rPr lang="en-US" altLang="ja-JP" sz="1800" dirty="0" smtClean="0"/>
            </a:br>
            <a:r>
              <a:rPr lang="ja-JP" altLang="en-US" sz="1800" dirty="0"/>
              <a:t>　</a:t>
            </a:r>
            <a:r>
              <a:rPr lang="ja-JP" altLang="en-US" sz="1800" dirty="0" smtClean="0"/>
              <a:t>　 る。</a:t>
            </a:r>
            <a:endParaRPr lang="en-US" altLang="ja-JP" sz="1800" dirty="0"/>
          </a:p>
        </p:txBody>
      </p:sp>
      <p:sp>
        <p:nvSpPr>
          <p:cNvPr id="6" name="コンテンツ プレースホルダー 5"/>
          <p:cNvSpPr>
            <a:spLocks noGrp="1"/>
          </p:cNvSpPr>
          <p:nvPr>
            <p:ph sz="quarter" idx="4"/>
          </p:nvPr>
        </p:nvSpPr>
        <p:spPr>
          <a:xfrm>
            <a:off x="683568" y="3510160"/>
            <a:ext cx="7773504" cy="2871168"/>
          </a:xfrm>
        </p:spPr>
        <p:txBody>
          <a:bodyPr>
            <a:noAutofit/>
          </a:bodyPr>
          <a:lstStyle/>
          <a:p>
            <a:pPr marL="0" indent="0">
              <a:lnSpc>
                <a:spcPts val="1800"/>
              </a:lnSpc>
              <a:buNone/>
            </a:pPr>
            <a:r>
              <a:rPr lang="en-US" altLang="ja-JP" sz="1800" dirty="0" smtClean="0">
                <a:latin typeface="+mn-ea"/>
              </a:rPr>
              <a:t>【</a:t>
            </a:r>
            <a:r>
              <a:rPr lang="ja-JP" altLang="en-US" sz="1800" dirty="0" smtClean="0">
                <a:latin typeface="+mn-ea"/>
              </a:rPr>
              <a:t>機運</a:t>
            </a:r>
            <a:r>
              <a:rPr lang="ja-JP" altLang="en-US" sz="1800" dirty="0">
                <a:latin typeface="+mn-ea"/>
              </a:rPr>
              <a:t>の</a:t>
            </a:r>
            <a:r>
              <a:rPr lang="ja-JP" altLang="en-US" sz="1800" dirty="0" smtClean="0">
                <a:latin typeface="+mn-ea"/>
              </a:rPr>
              <a:t>醸成</a:t>
            </a:r>
            <a:r>
              <a:rPr lang="en-US" altLang="ja-JP" sz="1800" dirty="0" smtClean="0">
                <a:latin typeface="+mn-ea"/>
              </a:rPr>
              <a:t>】</a:t>
            </a:r>
            <a:endParaRPr lang="en-US" altLang="ja-JP" sz="1800" dirty="0">
              <a:latin typeface="+mn-ea"/>
            </a:endParaRPr>
          </a:p>
          <a:p>
            <a:pPr marL="0" indent="0">
              <a:lnSpc>
                <a:spcPts val="1800"/>
              </a:lnSpc>
              <a:buNone/>
            </a:pPr>
            <a:r>
              <a:rPr lang="ja-JP" altLang="en-US" sz="1800" dirty="0" smtClean="0">
                <a:latin typeface="+mn-ea"/>
              </a:rPr>
              <a:t>　○愛好家、自転車</a:t>
            </a:r>
            <a:r>
              <a:rPr lang="ja-JP" altLang="en-US" sz="1800" dirty="0">
                <a:latin typeface="+mn-ea"/>
              </a:rPr>
              <a:t>商業</a:t>
            </a:r>
            <a:r>
              <a:rPr lang="ja-JP" altLang="en-US" sz="1800" dirty="0" smtClean="0">
                <a:latin typeface="+mn-ea"/>
              </a:rPr>
              <a:t>組合、観光関係者及び行政等による</a:t>
            </a:r>
            <a:r>
              <a:rPr lang="ja-JP" altLang="en-US" sz="1800" dirty="0">
                <a:latin typeface="+mn-ea"/>
              </a:rPr>
              <a:t>実行組織の</a:t>
            </a:r>
            <a:r>
              <a:rPr lang="ja-JP" altLang="en-US" sz="1800" dirty="0" smtClean="0">
                <a:latin typeface="+mn-ea"/>
              </a:rPr>
              <a:t>立ち</a:t>
            </a:r>
            <a:endParaRPr lang="en-US" altLang="ja-JP" sz="1800" dirty="0" smtClean="0">
              <a:latin typeface="+mn-ea"/>
            </a:endParaRPr>
          </a:p>
          <a:p>
            <a:pPr marL="0" indent="0">
              <a:lnSpc>
                <a:spcPts val="1800"/>
              </a:lnSpc>
              <a:buNone/>
            </a:pPr>
            <a:r>
              <a:rPr lang="ja-JP" altLang="en-US" sz="1800" dirty="0">
                <a:latin typeface="+mn-ea"/>
              </a:rPr>
              <a:t>　</a:t>
            </a:r>
            <a:r>
              <a:rPr lang="ja-JP" altLang="en-US" sz="1800" dirty="0" smtClean="0">
                <a:latin typeface="+mn-ea"/>
              </a:rPr>
              <a:t>　 上げ</a:t>
            </a:r>
            <a:endParaRPr lang="en-US" altLang="ja-JP" sz="1800" dirty="0">
              <a:latin typeface="+mn-ea"/>
            </a:endParaRPr>
          </a:p>
          <a:p>
            <a:pPr marL="0" indent="0">
              <a:lnSpc>
                <a:spcPts val="1800"/>
              </a:lnSpc>
              <a:buNone/>
            </a:pPr>
            <a:r>
              <a:rPr lang="ja-JP" altLang="en-US" sz="1800" dirty="0" smtClean="0">
                <a:latin typeface="+mn-ea"/>
              </a:rPr>
              <a:t>　○コースマップの</a:t>
            </a:r>
            <a:r>
              <a:rPr lang="ja-JP" altLang="en-US" sz="1800" dirty="0">
                <a:latin typeface="+mn-ea"/>
              </a:rPr>
              <a:t>作成</a:t>
            </a:r>
            <a:endParaRPr lang="en-US" altLang="ja-JP" sz="1800" dirty="0">
              <a:latin typeface="+mn-ea"/>
            </a:endParaRPr>
          </a:p>
          <a:p>
            <a:pPr marL="0" indent="0">
              <a:lnSpc>
                <a:spcPts val="1800"/>
              </a:lnSpc>
              <a:buNone/>
            </a:pPr>
            <a:r>
              <a:rPr lang="ja-JP" altLang="en-US" sz="1800" dirty="0" smtClean="0">
                <a:latin typeface="+mn-ea"/>
              </a:rPr>
              <a:t>　○協力店</a:t>
            </a:r>
            <a:r>
              <a:rPr lang="ja-JP" altLang="en-US" sz="1800" dirty="0">
                <a:latin typeface="+mn-ea"/>
              </a:rPr>
              <a:t>の</a:t>
            </a:r>
            <a:r>
              <a:rPr lang="ja-JP" altLang="en-US" sz="1800" dirty="0" smtClean="0">
                <a:latin typeface="+mn-ea"/>
              </a:rPr>
              <a:t>開拓（協力店</a:t>
            </a:r>
            <a:r>
              <a:rPr lang="ja-JP" altLang="en-US" sz="1800" dirty="0">
                <a:latin typeface="+mn-ea"/>
              </a:rPr>
              <a:t>表示</a:t>
            </a:r>
            <a:r>
              <a:rPr lang="ja-JP" altLang="en-US" sz="1800" dirty="0" smtClean="0">
                <a:latin typeface="+mn-ea"/>
              </a:rPr>
              <a:t>、駐輪スペース</a:t>
            </a:r>
            <a:r>
              <a:rPr lang="ja-JP" altLang="en-US" sz="1800" dirty="0">
                <a:latin typeface="+mn-ea"/>
              </a:rPr>
              <a:t>確保</a:t>
            </a:r>
            <a:r>
              <a:rPr lang="ja-JP" altLang="en-US" sz="1800" dirty="0" smtClean="0">
                <a:latin typeface="+mn-ea"/>
              </a:rPr>
              <a:t>、トイレ利用等おもてなし）</a:t>
            </a:r>
            <a:endParaRPr lang="en-US" altLang="ja-JP" sz="1800" dirty="0">
              <a:latin typeface="+mn-ea"/>
            </a:endParaRPr>
          </a:p>
          <a:p>
            <a:pPr marL="0" indent="0">
              <a:lnSpc>
                <a:spcPts val="1800"/>
              </a:lnSpc>
              <a:buNone/>
            </a:pPr>
            <a:r>
              <a:rPr lang="ja-JP" altLang="en-US" sz="1800" dirty="0" smtClean="0">
                <a:latin typeface="+mn-ea"/>
              </a:rPr>
              <a:t>　○サイクリング</a:t>
            </a:r>
            <a:r>
              <a:rPr lang="ja-JP" altLang="en-US" sz="1800" dirty="0">
                <a:latin typeface="+mn-ea"/>
              </a:rPr>
              <a:t>の企画・開催</a:t>
            </a:r>
            <a:endParaRPr lang="en-US" altLang="ja-JP" sz="1800" dirty="0">
              <a:latin typeface="+mn-ea"/>
            </a:endParaRPr>
          </a:p>
          <a:p>
            <a:pPr marL="0" indent="0">
              <a:lnSpc>
                <a:spcPts val="1800"/>
              </a:lnSpc>
              <a:buNone/>
            </a:pPr>
            <a:r>
              <a:rPr lang="ja-JP" altLang="en-US" sz="1800" dirty="0">
                <a:latin typeface="+mn-ea"/>
              </a:rPr>
              <a:t>　</a:t>
            </a:r>
            <a:r>
              <a:rPr lang="ja-JP" altLang="en-US" sz="1800" dirty="0" smtClean="0">
                <a:latin typeface="+mn-ea"/>
              </a:rPr>
              <a:t>　</a:t>
            </a:r>
            <a:r>
              <a:rPr lang="ja-JP" altLang="en-US" sz="1800" dirty="0">
                <a:latin typeface="+mn-ea"/>
              </a:rPr>
              <a:t>　・定期走行会（</a:t>
            </a:r>
            <a:r>
              <a:rPr lang="en-US" altLang="ja-JP" sz="1800" dirty="0">
                <a:latin typeface="+mn-ea"/>
              </a:rPr>
              <a:t>7</a:t>
            </a:r>
            <a:r>
              <a:rPr lang="ja-JP" altLang="en-US" sz="1800" dirty="0">
                <a:latin typeface="+mn-ea"/>
              </a:rPr>
              <a:t>～</a:t>
            </a:r>
            <a:r>
              <a:rPr lang="en-US" altLang="ja-JP" sz="1800" dirty="0">
                <a:latin typeface="+mn-ea"/>
              </a:rPr>
              <a:t>10</a:t>
            </a:r>
            <a:r>
              <a:rPr lang="ja-JP" altLang="en-US" sz="1800" dirty="0">
                <a:latin typeface="+mn-ea"/>
              </a:rPr>
              <a:t>月、４回程度）</a:t>
            </a:r>
            <a:endParaRPr lang="en-US" altLang="ja-JP" sz="1800" dirty="0">
              <a:latin typeface="+mn-ea"/>
            </a:endParaRPr>
          </a:p>
          <a:p>
            <a:pPr marL="0" indent="0">
              <a:lnSpc>
                <a:spcPts val="1800"/>
              </a:lnSpc>
              <a:buNone/>
            </a:pPr>
            <a:r>
              <a:rPr lang="ja-JP" altLang="en-US" sz="1800" dirty="0">
                <a:latin typeface="+mn-ea"/>
              </a:rPr>
              <a:t>　</a:t>
            </a:r>
            <a:r>
              <a:rPr lang="ja-JP" altLang="en-US" sz="1800" dirty="0" smtClean="0">
                <a:latin typeface="+mn-ea"/>
              </a:rPr>
              <a:t>　</a:t>
            </a:r>
            <a:r>
              <a:rPr lang="ja-JP" altLang="en-US" sz="1800" dirty="0">
                <a:latin typeface="+mn-ea"/>
              </a:rPr>
              <a:t>　・イベント走行会（１回</a:t>
            </a:r>
            <a:r>
              <a:rPr lang="ja-JP" altLang="en-US" sz="1800" dirty="0" smtClean="0">
                <a:latin typeface="+mn-ea"/>
              </a:rPr>
              <a:t>）</a:t>
            </a:r>
            <a:endParaRPr lang="en-US" altLang="ja-JP" sz="1800" dirty="0" smtClean="0">
              <a:latin typeface="+mn-ea"/>
            </a:endParaRPr>
          </a:p>
          <a:p>
            <a:pPr marL="0" indent="0">
              <a:lnSpc>
                <a:spcPts val="1800"/>
              </a:lnSpc>
              <a:buNone/>
            </a:pPr>
            <a:r>
              <a:rPr lang="en-US" altLang="ja-JP" sz="1800" dirty="0">
                <a:latin typeface="+mn-ea"/>
              </a:rPr>
              <a:t> </a:t>
            </a:r>
            <a:r>
              <a:rPr lang="en-US" altLang="ja-JP" sz="1800" dirty="0" smtClean="0">
                <a:latin typeface="+mn-ea"/>
              </a:rPr>
              <a:t>       </a:t>
            </a:r>
            <a:r>
              <a:rPr lang="ja-JP" altLang="en-US" sz="1800" dirty="0">
                <a:latin typeface="+mn-ea"/>
              </a:rPr>
              <a:t>　</a:t>
            </a:r>
            <a:r>
              <a:rPr lang="en-US" altLang="ja-JP" sz="1800" dirty="0" smtClean="0">
                <a:latin typeface="+mn-ea"/>
              </a:rPr>
              <a:t>※</a:t>
            </a:r>
            <a:r>
              <a:rPr lang="ja-JP" altLang="en-US" sz="1800" dirty="0" smtClean="0">
                <a:latin typeface="+mn-ea"/>
              </a:rPr>
              <a:t>地域の見どころ散策、自転車</a:t>
            </a:r>
            <a:r>
              <a:rPr lang="ja-JP" altLang="en-US" sz="1800" dirty="0">
                <a:latin typeface="+mn-ea"/>
              </a:rPr>
              <a:t>移動による地域イベント</a:t>
            </a:r>
            <a:r>
              <a:rPr lang="ja-JP" altLang="en-US" sz="1800" dirty="0" smtClean="0">
                <a:latin typeface="+mn-ea"/>
              </a:rPr>
              <a:t>参加も</a:t>
            </a:r>
            <a:r>
              <a:rPr lang="ja-JP" altLang="en-US" sz="1800" dirty="0">
                <a:latin typeface="+mn-ea"/>
              </a:rPr>
              <a:t>実施</a:t>
            </a:r>
            <a:endParaRPr lang="en-US" altLang="ja-JP" sz="1800" dirty="0">
              <a:latin typeface="+mn-ea"/>
            </a:endParaRPr>
          </a:p>
          <a:p>
            <a:pPr marL="0" indent="0">
              <a:lnSpc>
                <a:spcPts val="1800"/>
              </a:lnSpc>
              <a:buNone/>
            </a:pPr>
            <a:r>
              <a:rPr lang="ja-JP" altLang="en-US" sz="1800" dirty="0" smtClean="0">
                <a:latin typeface="+mn-ea"/>
              </a:rPr>
              <a:t>　○ＳＮＳ</a:t>
            </a:r>
            <a:r>
              <a:rPr lang="ja-JP" altLang="en-US" sz="1800" dirty="0">
                <a:latin typeface="+mn-ea"/>
              </a:rPr>
              <a:t>による情報</a:t>
            </a:r>
            <a:r>
              <a:rPr lang="ja-JP" altLang="en-US" sz="1800" dirty="0" smtClean="0">
                <a:latin typeface="+mn-ea"/>
              </a:rPr>
              <a:t>発信　等</a:t>
            </a:r>
            <a:endParaRPr lang="en-US" altLang="ja-JP" sz="1800" dirty="0">
              <a:latin typeface="+mn-ea"/>
            </a:endParaRPr>
          </a:p>
          <a:p>
            <a:endParaRPr kumimoji="1" lang="ja-JP" altLang="en-US" sz="1800" dirty="0"/>
          </a:p>
        </p:txBody>
      </p:sp>
      <p:sp>
        <p:nvSpPr>
          <p:cNvPr id="7" name="タイトル 1"/>
          <p:cNvSpPr txBox="1">
            <a:spLocks/>
          </p:cNvSpPr>
          <p:nvPr/>
        </p:nvSpPr>
        <p:spPr>
          <a:xfrm>
            <a:off x="683568" y="332656"/>
            <a:ext cx="7772400" cy="504056"/>
          </a:xfrm>
          <a:prstGeom prst="rect">
            <a:avLst/>
          </a:prstGeom>
          <a:solidFill>
            <a:srgbClr val="00B0F0"/>
          </a:solidFill>
        </p:spPr>
        <p:txBody>
          <a:bodyPr vert="horz" lIns="91440" tIns="45720" rIns="91440" bIns="45720" rtlCol="0" anchor="ctr">
            <a:normAutofit fontScale="92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smtClean="0"/>
              <a:t>自転車利用で想定される効果等（</a:t>
            </a:r>
            <a:r>
              <a:rPr lang="en-US" altLang="ja-JP" sz="2800" dirty="0" smtClean="0"/>
              <a:t>※</a:t>
            </a:r>
            <a:r>
              <a:rPr lang="ja-JP" altLang="en-US" sz="2800" dirty="0" smtClean="0"/>
              <a:t>自動車との比較）</a:t>
            </a:r>
            <a:endParaRPr lang="ja-JP" altLang="en-US" sz="2800" dirty="0"/>
          </a:p>
        </p:txBody>
      </p:sp>
      <p:sp>
        <p:nvSpPr>
          <p:cNvPr id="8" name="タイトル 1"/>
          <p:cNvSpPr txBox="1">
            <a:spLocks/>
          </p:cNvSpPr>
          <p:nvPr/>
        </p:nvSpPr>
        <p:spPr>
          <a:xfrm>
            <a:off x="684672" y="2996952"/>
            <a:ext cx="7772400" cy="504056"/>
          </a:xfrm>
          <a:prstGeom prst="rect">
            <a:avLst/>
          </a:prstGeom>
          <a:solidFill>
            <a:srgbClr val="00B0F0"/>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600" dirty="0" smtClean="0"/>
              <a:t>平成２７年度の取組内容（案）</a:t>
            </a:r>
            <a:endParaRPr lang="ja-JP" altLang="en-US" sz="2600" dirty="0"/>
          </a:p>
        </p:txBody>
      </p:sp>
      <p:sp>
        <p:nvSpPr>
          <p:cNvPr id="3" name="スライド番号プレースホルダー 2"/>
          <p:cNvSpPr>
            <a:spLocks noGrp="1"/>
          </p:cNvSpPr>
          <p:nvPr>
            <p:ph type="sldNum" sz="quarter" idx="12"/>
          </p:nvPr>
        </p:nvSpPr>
        <p:spPr/>
        <p:txBody>
          <a:bodyPr/>
          <a:lstStyle/>
          <a:p>
            <a:fld id="{01D7DE02-AA82-4B89-9F7B-B7F8CFA1F81D}" type="slidenum">
              <a:rPr kumimoji="1" lang="ja-JP" altLang="en-US" smtClean="0"/>
              <a:t>4</a:t>
            </a:fld>
            <a:endParaRPr kumimoji="1" lang="ja-JP" altLang="en-US"/>
          </a:p>
        </p:txBody>
      </p:sp>
    </p:spTree>
    <p:extLst>
      <p:ext uri="{BB962C8B-B14F-4D97-AF65-F5344CB8AC3E}">
        <p14:creationId xmlns:p14="http://schemas.microsoft.com/office/powerpoint/2010/main" val="12560056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extLst>
              <p:ext uri="{D42A27DB-BD31-4B8C-83A1-F6EECF244321}">
                <p14:modId xmlns:p14="http://schemas.microsoft.com/office/powerpoint/2010/main" val="3286570696"/>
              </p:ext>
            </p:extLst>
          </p:nvPr>
        </p:nvGraphicFramePr>
        <p:xfrm>
          <a:off x="611560" y="1196752"/>
          <a:ext cx="7920880" cy="4800600"/>
        </p:xfrm>
        <a:graphic>
          <a:graphicData uri="http://schemas.openxmlformats.org/drawingml/2006/table">
            <a:tbl>
              <a:tblPr/>
              <a:tblGrid>
                <a:gridCol w="2592288"/>
                <a:gridCol w="5328592"/>
              </a:tblGrid>
              <a:tr h="121920">
                <a:tc>
                  <a:txBody>
                    <a:bodyPr/>
                    <a:lstStyle/>
                    <a:p>
                      <a:pPr algn="ctr"/>
                      <a:r>
                        <a:rPr kumimoji="1" lang="ja-JP" altLang="en-US" dirty="0" smtClean="0"/>
                        <a:t>関係者</a:t>
                      </a:r>
                      <a:endParaRPr kumimoji="1" lang="ja-JP" altLang="en-US" dirty="0"/>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smtClean="0"/>
                        <a:t>メリット・目標等</a:t>
                      </a:r>
                      <a:endParaRPr kumimoji="1" lang="ja-JP" altLang="en-US" dirty="0"/>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43840">
                <a:tc>
                  <a:txBody>
                    <a:bodyPr/>
                    <a:lstStyle/>
                    <a:p>
                      <a:r>
                        <a:rPr kumimoji="1" lang="ja-JP" altLang="en-US" sz="1700" dirty="0" smtClean="0"/>
                        <a:t>行政</a:t>
                      </a:r>
                      <a:endParaRPr kumimoji="1" lang="ja-JP" altLang="en-US" sz="17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700" dirty="0" smtClean="0"/>
                        <a:t>・交流人口増による地域活性化</a:t>
                      </a:r>
                      <a:endParaRPr kumimoji="1" lang="en-US" altLang="ja-JP" sz="1700" dirty="0" smtClean="0"/>
                    </a:p>
                    <a:p>
                      <a:r>
                        <a:rPr kumimoji="1" lang="ja-JP" altLang="en-US" sz="1700" dirty="0" smtClean="0"/>
                        <a:t>・環境負荷の低減、渋滞緩和</a:t>
                      </a:r>
                      <a:endParaRPr kumimoji="1" lang="en-US" altLang="ja-JP" sz="1700" dirty="0" smtClean="0"/>
                    </a:p>
                    <a:p>
                      <a:r>
                        <a:rPr kumimoji="1" lang="ja-JP" altLang="en-US" sz="1700" dirty="0" smtClean="0"/>
                        <a:t>・起業（雇用）の創出（エコツーリズム窓口の設置等）</a:t>
                      </a:r>
                      <a:endParaRPr kumimoji="1" lang="en-US" altLang="ja-JP" sz="1700" dirty="0" smtClean="0"/>
                    </a:p>
                    <a:p>
                      <a:r>
                        <a:rPr kumimoji="1" lang="ja-JP" altLang="en-US" sz="1700" dirty="0" smtClean="0"/>
                        <a:t>・愛好家の組織化（取組の継続、新規イベントの開催等）</a:t>
                      </a:r>
                      <a:endParaRPr kumimoji="1" lang="ja-JP" altLang="en-US" sz="17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3360">
                <a:tc>
                  <a:txBody>
                    <a:bodyPr/>
                    <a:lstStyle/>
                    <a:p>
                      <a:r>
                        <a:rPr kumimoji="1" lang="ja-JP" altLang="en-US" sz="1700" dirty="0" smtClean="0"/>
                        <a:t>愛好家</a:t>
                      </a:r>
                      <a:endParaRPr kumimoji="1" lang="ja-JP" altLang="en-US" sz="17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700" dirty="0" smtClean="0"/>
                        <a:t>・愛好家仲間の増（底辺拡大、交流機会の増）</a:t>
                      </a:r>
                      <a:endParaRPr kumimoji="1" lang="en-US" altLang="ja-JP" sz="1700" dirty="0" smtClean="0"/>
                    </a:p>
                    <a:p>
                      <a:r>
                        <a:rPr kumimoji="1" lang="ja-JP" altLang="en-US" sz="1700" dirty="0" smtClean="0"/>
                        <a:t>・環境の充実（道路標示整備、イベント</a:t>
                      </a:r>
                      <a:r>
                        <a:rPr kumimoji="1" lang="ja-JP" altLang="en-US" sz="1700" smtClean="0"/>
                        <a:t>増など）</a:t>
                      </a:r>
                      <a:endParaRPr kumimoji="1" lang="en-US" altLang="ja-JP" sz="170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3360">
                <a:tc>
                  <a:txBody>
                    <a:bodyPr/>
                    <a:lstStyle/>
                    <a:p>
                      <a:r>
                        <a:rPr kumimoji="1" lang="ja-JP" altLang="en-US" sz="1700" dirty="0" smtClean="0"/>
                        <a:t>自転車商業組合</a:t>
                      </a:r>
                      <a:endParaRPr kumimoji="1" lang="en-US" altLang="ja-JP" sz="1700" dirty="0" smtClean="0"/>
                    </a:p>
                    <a:p>
                      <a:endParaRPr kumimoji="1" lang="ja-JP" altLang="en-US" sz="17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700" dirty="0" smtClean="0"/>
                        <a:t>・自転車及び関連グッズの販売増</a:t>
                      </a:r>
                      <a:endParaRPr kumimoji="1" lang="ja-JP" altLang="en-US" sz="17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1920">
                <a:tc>
                  <a:txBody>
                    <a:bodyPr/>
                    <a:lstStyle/>
                    <a:p>
                      <a:r>
                        <a:rPr kumimoji="1" lang="ja-JP" altLang="en-US" sz="1700" dirty="0" smtClean="0"/>
                        <a:t>観光関係者</a:t>
                      </a:r>
                      <a:endParaRPr kumimoji="1" lang="en-US" altLang="ja-JP" sz="1700" dirty="0" smtClean="0"/>
                    </a:p>
                    <a:p>
                      <a:endParaRPr kumimoji="1" lang="ja-JP" altLang="en-US" sz="17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700" dirty="0" smtClean="0"/>
                        <a:t>・宿泊、買い物、施設入館者等の増</a:t>
                      </a:r>
                      <a:endParaRPr kumimoji="1" lang="en-US" altLang="ja-JP" sz="1700" dirty="0" smtClean="0"/>
                    </a:p>
                    <a:p>
                      <a:r>
                        <a:rPr kumimoji="1" lang="ja-JP" altLang="en-US" sz="1700" dirty="0" smtClean="0"/>
                        <a:t>・自転車利用エコツーリズムの商品化</a:t>
                      </a:r>
                      <a:endParaRPr kumimoji="1" lang="ja-JP" altLang="en-US" sz="17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43840">
                <a:tc>
                  <a:txBody>
                    <a:bodyPr/>
                    <a:lstStyle/>
                    <a:p>
                      <a:r>
                        <a:rPr kumimoji="1" lang="ja-JP" altLang="en-US" sz="1700" dirty="0" smtClean="0"/>
                        <a:t>協力店（サイクルカフェ等）</a:t>
                      </a:r>
                      <a:endParaRPr kumimoji="1" lang="en-US" altLang="ja-JP" sz="1700" dirty="0" smtClean="0"/>
                    </a:p>
                    <a:p>
                      <a:endParaRPr kumimoji="1" lang="ja-JP" altLang="en-US" sz="17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700" dirty="0" smtClean="0"/>
                        <a:t>・イメージアップ、来店者（販売）の増</a:t>
                      </a:r>
                      <a:endParaRPr kumimoji="1" lang="ja-JP" altLang="en-US" sz="17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1920">
                <a:tc>
                  <a:txBody>
                    <a:bodyPr/>
                    <a:lstStyle/>
                    <a:p>
                      <a:r>
                        <a:rPr kumimoji="1" lang="ja-JP" altLang="en-US" sz="1700" dirty="0" smtClean="0"/>
                        <a:t>地域（地域住民）</a:t>
                      </a:r>
                      <a:endParaRPr kumimoji="1" lang="ja-JP" altLang="en-US" sz="17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noFill/>
                  </a:tcPr>
                </a:tc>
                <a:tc>
                  <a:txBody>
                    <a:bodyPr/>
                    <a:lstStyle/>
                    <a:p>
                      <a:r>
                        <a:rPr kumimoji="1" lang="ja-JP" altLang="en-US" sz="1700" dirty="0" smtClean="0"/>
                        <a:t>・交流人口増による地域活性化</a:t>
                      </a:r>
                      <a:endParaRPr kumimoji="1" lang="en-US" altLang="ja-JP" sz="1700" dirty="0" smtClean="0"/>
                    </a:p>
                    <a:p>
                      <a:r>
                        <a:rPr kumimoji="1" lang="ja-JP" altLang="en-US" sz="1700" dirty="0" smtClean="0"/>
                        <a:t>・地域イベントへの参加者増</a:t>
                      </a:r>
                      <a:endParaRPr kumimoji="1" lang="en-US" altLang="ja-JP" sz="1700" dirty="0" smtClean="0"/>
                    </a:p>
                    <a:p>
                      <a:r>
                        <a:rPr kumimoji="1" lang="ja-JP" altLang="en-US" sz="1700" dirty="0" smtClean="0"/>
                        <a:t>・自転車利用エコーツーリズムの地域ガイドによる収入増</a:t>
                      </a:r>
                      <a:endParaRPr kumimoji="1" lang="en-US" altLang="ja-JP" sz="17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35" name="タイトル 1"/>
          <p:cNvSpPr txBox="1">
            <a:spLocks/>
          </p:cNvSpPr>
          <p:nvPr/>
        </p:nvSpPr>
        <p:spPr>
          <a:xfrm>
            <a:off x="611560" y="404664"/>
            <a:ext cx="7772400" cy="504056"/>
          </a:xfrm>
          <a:prstGeom prst="rect">
            <a:avLst/>
          </a:prstGeom>
          <a:solidFill>
            <a:srgbClr val="00B0F0"/>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600" dirty="0" smtClean="0"/>
              <a:t>各関係者の想定されるメリット・目標等</a:t>
            </a:r>
            <a:endParaRPr lang="ja-JP" altLang="en-US" sz="2600" dirty="0"/>
          </a:p>
        </p:txBody>
      </p:sp>
      <p:sp>
        <p:nvSpPr>
          <p:cNvPr id="2" name="スライド番号プレースホルダー 1"/>
          <p:cNvSpPr>
            <a:spLocks noGrp="1"/>
          </p:cNvSpPr>
          <p:nvPr>
            <p:ph type="sldNum" sz="quarter" idx="12"/>
          </p:nvPr>
        </p:nvSpPr>
        <p:spPr/>
        <p:txBody>
          <a:bodyPr/>
          <a:lstStyle/>
          <a:p>
            <a:fld id="{01D7DE02-AA82-4B89-9F7B-B7F8CFA1F81D}" type="slidenum">
              <a:rPr kumimoji="1" lang="ja-JP" altLang="en-US" smtClean="0"/>
              <a:t>5</a:t>
            </a:fld>
            <a:endParaRPr kumimoji="1" lang="ja-JP" altLang="en-US"/>
          </a:p>
        </p:txBody>
      </p:sp>
    </p:spTree>
    <p:extLst>
      <p:ext uri="{BB962C8B-B14F-4D97-AF65-F5344CB8AC3E}">
        <p14:creationId xmlns:p14="http://schemas.microsoft.com/office/powerpoint/2010/main" val="12162959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角丸四角形 56"/>
          <p:cNvSpPr/>
          <p:nvPr/>
        </p:nvSpPr>
        <p:spPr>
          <a:xfrm>
            <a:off x="3934502" y="3109042"/>
            <a:ext cx="384100" cy="958425"/>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兵庫県</a:t>
            </a:r>
            <a:endParaRPr kumimoji="1" lang="ja-JP" altLang="en-US" dirty="0">
              <a:solidFill>
                <a:schemeClr val="tx1"/>
              </a:solidFill>
            </a:endParaRPr>
          </a:p>
        </p:txBody>
      </p:sp>
      <p:sp>
        <p:nvSpPr>
          <p:cNvPr id="16" name="角丸四角形 15"/>
          <p:cNvSpPr/>
          <p:nvPr/>
        </p:nvSpPr>
        <p:spPr>
          <a:xfrm>
            <a:off x="744194" y="2020470"/>
            <a:ext cx="2027606" cy="2920698"/>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dirty="0" smtClean="0">
              <a:solidFill>
                <a:schemeClr val="tx1"/>
              </a:solidFill>
            </a:endParaRPr>
          </a:p>
          <a:p>
            <a:endParaRPr lang="en-US" altLang="ja-JP" dirty="0">
              <a:solidFill>
                <a:schemeClr val="tx1"/>
              </a:solidFill>
            </a:endParaRPr>
          </a:p>
          <a:p>
            <a:endParaRPr lang="en-US" altLang="ja-JP" dirty="0">
              <a:solidFill>
                <a:schemeClr val="tx1"/>
              </a:solidFill>
            </a:endParaRPr>
          </a:p>
          <a:p>
            <a:r>
              <a:rPr kumimoji="1" lang="ja-JP" altLang="en-US" dirty="0" smtClean="0">
                <a:solidFill>
                  <a:schemeClr val="tx1"/>
                </a:solidFill>
              </a:rPr>
              <a:t>鳥取市</a:t>
            </a:r>
            <a:endParaRPr kumimoji="1" lang="ja-JP" altLang="en-US" dirty="0">
              <a:solidFill>
                <a:schemeClr val="tx1"/>
              </a:solidFill>
            </a:endParaRPr>
          </a:p>
        </p:txBody>
      </p:sp>
      <p:sp>
        <p:nvSpPr>
          <p:cNvPr id="26" name="角丸四角形 25"/>
          <p:cNvSpPr/>
          <p:nvPr/>
        </p:nvSpPr>
        <p:spPr>
          <a:xfrm>
            <a:off x="2819345" y="2131140"/>
            <a:ext cx="1003066" cy="64978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岩美町</a:t>
            </a:r>
            <a:endParaRPr kumimoji="1" lang="ja-JP" altLang="en-US" dirty="0">
              <a:solidFill>
                <a:schemeClr val="tx1"/>
              </a:solidFill>
            </a:endParaRPr>
          </a:p>
        </p:txBody>
      </p:sp>
      <p:sp>
        <p:nvSpPr>
          <p:cNvPr id="2" name="タイトル 1"/>
          <p:cNvSpPr>
            <a:spLocks noGrp="1"/>
          </p:cNvSpPr>
          <p:nvPr>
            <p:ph type="title"/>
          </p:nvPr>
        </p:nvSpPr>
        <p:spPr>
          <a:xfrm>
            <a:off x="457200" y="346646"/>
            <a:ext cx="8229600" cy="562074"/>
          </a:xfrm>
          <a:solidFill>
            <a:srgbClr val="00B0F0"/>
          </a:solidFill>
        </p:spPr>
        <p:txBody>
          <a:bodyPr>
            <a:normAutofit/>
          </a:bodyPr>
          <a:lstStyle/>
          <a:p>
            <a:r>
              <a:rPr kumimoji="1" lang="ja-JP" altLang="en-US" sz="2000" dirty="0" smtClean="0"/>
              <a:t>新市域連携事業における地域おこし協力隊の活用（案）</a:t>
            </a:r>
            <a:endParaRPr kumimoji="1" lang="ja-JP" altLang="en-US" sz="2000" dirty="0"/>
          </a:p>
        </p:txBody>
      </p:sp>
      <p:sp>
        <p:nvSpPr>
          <p:cNvPr id="3" name="テキスト プレースホルダー 2"/>
          <p:cNvSpPr>
            <a:spLocks noGrp="1"/>
          </p:cNvSpPr>
          <p:nvPr>
            <p:ph type="body" idx="1"/>
          </p:nvPr>
        </p:nvSpPr>
        <p:spPr>
          <a:xfrm>
            <a:off x="467543" y="980728"/>
            <a:ext cx="5229201" cy="310010"/>
          </a:xfrm>
          <a:ln>
            <a:solidFill>
              <a:schemeClr val="tx1"/>
            </a:solidFill>
          </a:ln>
        </p:spPr>
        <p:txBody>
          <a:bodyPr>
            <a:noAutofit/>
          </a:bodyPr>
          <a:lstStyle/>
          <a:p>
            <a:r>
              <a:rPr kumimoji="1" lang="ja-JP" altLang="en-US" sz="1300" dirty="0" smtClean="0"/>
              <a:t>自転車を活用した周遊観光促進</a:t>
            </a:r>
            <a:r>
              <a:rPr lang="ja-JP" altLang="en-US" sz="1300" dirty="0" smtClean="0"/>
              <a:t>の</a:t>
            </a:r>
            <a:r>
              <a:rPr lang="ja-JP" altLang="en-US" sz="1300" dirty="0"/>
              <a:t>イメージ（鳥取市東部エリアと岩美町）</a:t>
            </a:r>
            <a:endParaRPr kumimoji="1" lang="ja-JP" altLang="en-US" sz="1300" dirty="0"/>
          </a:p>
        </p:txBody>
      </p:sp>
      <p:graphicFrame>
        <p:nvGraphicFramePr>
          <p:cNvPr id="39" name="コンテンツ プレースホルダー 38"/>
          <p:cNvGraphicFramePr>
            <a:graphicFrameLocks noGrp="1"/>
          </p:cNvGraphicFramePr>
          <p:nvPr>
            <p:ph sz="half" idx="2"/>
            <p:extLst>
              <p:ext uri="{D42A27DB-BD31-4B8C-83A1-F6EECF244321}">
                <p14:modId xmlns:p14="http://schemas.microsoft.com/office/powerpoint/2010/main" val="3918576713"/>
              </p:ext>
            </p:extLst>
          </p:nvPr>
        </p:nvGraphicFramePr>
        <p:xfrm>
          <a:off x="4427984" y="2657592"/>
          <a:ext cx="4032447" cy="1036320"/>
        </p:xfrm>
        <a:graphic>
          <a:graphicData uri="http://schemas.openxmlformats.org/drawingml/2006/table">
            <a:tbl>
              <a:tblPr/>
              <a:tblGrid>
                <a:gridCol w="1344149"/>
                <a:gridCol w="1344149"/>
                <a:gridCol w="1344149"/>
              </a:tblGrid>
              <a:tr h="182880">
                <a:tc>
                  <a:txBody>
                    <a:bodyPr/>
                    <a:lstStyle/>
                    <a:p>
                      <a:r>
                        <a:rPr kumimoji="1" lang="ja-JP" altLang="en-US" sz="1400" b="1" dirty="0" smtClean="0"/>
                        <a:t>ステップ１</a:t>
                      </a:r>
                      <a:r>
                        <a:rPr kumimoji="1" lang="ja-JP" altLang="en-US" sz="1200" b="1" dirty="0" smtClean="0"/>
                        <a:t>（</a:t>
                      </a:r>
                      <a:r>
                        <a:rPr kumimoji="1" lang="en-US" altLang="ja-JP" sz="1200" b="1" dirty="0" smtClean="0"/>
                        <a:t>H27</a:t>
                      </a:r>
                      <a:r>
                        <a:rPr kumimoji="1" lang="ja-JP" altLang="en-US" sz="1200" b="1" dirty="0" smtClean="0"/>
                        <a:t>）</a:t>
                      </a:r>
                      <a:endParaRPr kumimoji="1" lang="en-US" altLang="ja-JP" sz="1200" b="1" dirty="0" smtClean="0"/>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c>
                  <a:txBody>
                    <a:bodyPr/>
                    <a:lstStyle/>
                    <a:p>
                      <a:r>
                        <a:rPr kumimoji="1" lang="ja-JP" altLang="en-US" sz="1400" b="1" dirty="0" smtClean="0"/>
                        <a:t>ステップ２</a:t>
                      </a:r>
                      <a:r>
                        <a:rPr kumimoji="1" lang="ja-JP" altLang="en-US" sz="1200" b="1" dirty="0" smtClean="0"/>
                        <a:t>（</a:t>
                      </a:r>
                      <a:r>
                        <a:rPr kumimoji="1" lang="en-US" altLang="ja-JP" sz="1200" b="1" dirty="0" smtClean="0"/>
                        <a:t>H28</a:t>
                      </a:r>
                      <a:r>
                        <a:rPr kumimoji="1" lang="ja-JP" altLang="en-US" sz="1200" b="1" dirty="0" smtClean="0"/>
                        <a:t>）</a:t>
                      </a:r>
                      <a:endParaRPr kumimoji="1" lang="ja-JP" alt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b="1" dirty="0" smtClean="0"/>
                        <a:t>ステップ３</a:t>
                      </a:r>
                      <a:r>
                        <a:rPr kumimoji="1" lang="ja-JP" altLang="en-US" sz="1200" b="1" dirty="0" smtClean="0"/>
                        <a:t>（</a:t>
                      </a:r>
                      <a:r>
                        <a:rPr kumimoji="1" lang="en-US" altLang="ja-JP" sz="1200" b="1" dirty="0" smtClean="0"/>
                        <a:t>H29</a:t>
                      </a:r>
                      <a:r>
                        <a:rPr kumimoji="1" lang="ja-JP" altLang="en-US" sz="1200" b="1" dirty="0" smtClean="0"/>
                        <a:t>）</a:t>
                      </a:r>
                      <a:endParaRPr kumimoji="1" lang="ja-JP" altLang="en-US" sz="1200" b="1" dirty="0"/>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2880">
                <a:tc>
                  <a:txBody>
                    <a:bodyPr/>
                    <a:lstStyle/>
                    <a:p>
                      <a:r>
                        <a:rPr kumimoji="1" lang="ja-JP" altLang="en-US" sz="1400" b="1" dirty="0" smtClean="0"/>
                        <a:t>・実行組織化</a:t>
                      </a:r>
                      <a:endParaRPr kumimoji="1" lang="en-US" altLang="ja-JP" sz="1400" b="1" dirty="0" smtClean="0"/>
                    </a:p>
                    <a:p>
                      <a:r>
                        <a:rPr kumimoji="1" lang="ja-JP" altLang="en-US" sz="1400" b="1" dirty="0" smtClean="0"/>
                        <a:t>・イベント実施</a:t>
                      </a:r>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r>
                        <a:rPr kumimoji="1" lang="ja-JP" altLang="en-US" sz="1400" b="1" dirty="0" smtClean="0"/>
                        <a:t>・仲間の増</a:t>
                      </a:r>
                      <a:endParaRPr kumimoji="1" lang="en-US" altLang="ja-JP" sz="1400" b="1" dirty="0" smtClean="0"/>
                    </a:p>
                    <a:p>
                      <a:r>
                        <a:rPr kumimoji="1" lang="ja-JP" altLang="en-US" sz="1400" b="1" dirty="0" smtClean="0"/>
                        <a:t>・イベント実施</a:t>
                      </a:r>
                      <a:endParaRPr kumimoji="1" lang="en-US" altLang="ja-JP" sz="1400" b="1" dirty="0" smtClean="0"/>
                    </a:p>
                    <a:p>
                      <a:r>
                        <a:rPr kumimoji="1" lang="ja-JP" altLang="en-US" sz="1400" b="1" dirty="0" smtClean="0"/>
                        <a:t>・集客の工夫</a:t>
                      </a:r>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b="1" dirty="0" smtClean="0"/>
                        <a:t>・商品化（収益）</a:t>
                      </a:r>
                      <a:endParaRPr kumimoji="1" lang="en-US" altLang="ja-JP" sz="1400" b="1" dirty="0" smtClean="0"/>
                    </a:p>
                    <a:p>
                      <a:r>
                        <a:rPr kumimoji="1" lang="ja-JP" altLang="en-US" sz="1400" b="1" dirty="0" smtClean="0"/>
                        <a:t>・広域での展開</a:t>
                      </a:r>
                      <a:endParaRPr kumimoji="1" lang="ja-JP" altLang="en-US"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7" name="円/楕円 16"/>
          <p:cNvSpPr/>
          <p:nvPr/>
        </p:nvSpPr>
        <p:spPr>
          <a:xfrm>
            <a:off x="1607903" y="2044908"/>
            <a:ext cx="936104" cy="934388"/>
          </a:xfrm>
          <a:prstGeom prst="ellipse">
            <a:avLst/>
          </a:prstGeom>
          <a:solidFill>
            <a:schemeClr val="bg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福部</a:t>
            </a:r>
            <a:endParaRPr kumimoji="1" lang="ja-JP" altLang="en-US" dirty="0">
              <a:solidFill>
                <a:schemeClr val="tx1"/>
              </a:solidFill>
            </a:endParaRPr>
          </a:p>
        </p:txBody>
      </p:sp>
      <p:sp>
        <p:nvSpPr>
          <p:cNvPr id="18" name="円/楕円 17"/>
          <p:cNvSpPr/>
          <p:nvPr/>
        </p:nvSpPr>
        <p:spPr>
          <a:xfrm>
            <a:off x="1836864" y="2988911"/>
            <a:ext cx="936104" cy="934388"/>
          </a:xfrm>
          <a:prstGeom prst="ellipse">
            <a:avLst/>
          </a:prstGeom>
          <a:solidFill>
            <a:schemeClr val="bg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国府</a:t>
            </a:r>
            <a:endParaRPr kumimoji="1" lang="ja-JP" altLang="en-US" dirty="0">
              <a:solidFill>
                <a:schemeClr val="tx1"/>
              </a:solidFill>
            </a:endParaRPr>
          </a:p>
        </p:txBody>
      </p:sp>
      <p:sp>
        <p:nvSpPr>
          <p:cNvPr id="25" name="円/楕円 24"/>
          <p:cNvSpPr/>
          <p:nvPr/>
        </p:nvSpPr>
        <p:spPr>
          <a:xfrm>
            <a:off x="1298597" y="1419725"/>
            <a:ext cx="2651123" cy="2664296"/>
          </a:xfrm>
          <a:prstGeom prst="ellipse">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左矢印 29"/>
          <p:cNvSpPr/>
          <p:nvPr/>
        </p:nvSpPr>
        <p:spPr>
          <a:xfrm rot="19984909">
            <a:off x="872906" y="3138464"/>
            <a:ext cx="796487" cy="567428"/>
          </a:xfrm>
          <a:prstGeom prst="leftArrow">
            <a:avLst>
              <a:gd name="adj1" fmla="val 50000"/>
              <a:gd name="adj2" fmla="val 6274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広げる</a:t>
            </a:r>
            <a:endParaRPr kumimoji="1" lang="ja-JP" altLang="en-US" sz="1200" dirty="0"/>
          </a:p>
        </p:txBody>
      </p:sp>
      <p:sp>
        <p:nvSpPr>
          <p:cNvPr id="31" name="左矢印 30"/>
          <p:cNvSpPr/>
          <p:nvPr/>
        </p:nvSpPr>
        <p:spPr>
          <a:xfrm rot="18288880">
            <a:off x="1033393" y="4218614"/>
            <a:ext cx="1190097" cy="567428"/>
          </a:xfrm>
          <a:prstGeom prst="leftArrow">
            <a:avLst>
              <a:gd name="adj1" fmla="val 50000"/>
              <a:gd name="adj2" fmla="val 6274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t>広げる</a:t>
            </a:r>
            <a:endParaRPr kumimoji="1" lang="ja-JP" altLang="en-US" sz="1200" dirty="0"/>
          </a:p>
        </p:txBody>
      </p:sp>
      <p:sp>
        <p:nvSpPr>
          <p:cNvPr id="33" name="角丸四角形 32"/>
          <p:cNvSpPr/>
          <p:nvPr/>
        </p:nvSpPr>
        <p:spPr>
          <a:xfrm>
            <a:off x="787613" y="5020562"/>
            <a:ext cx="970384" cy="64978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智頭町</a:t>
            </a:r>
            <a:endParaRPr kumimoji="1" lang="ja-JP" altLang="en-US" dirty="0">
              <a:solidFill>
                <a:schemeClr val="tx1"/>
              </a:solidFill>
            </a:endParaRPr>
          </a:p>
        </p:txBody>
      </p:sp>
      <p:sp>
        <p:nvSpPr>
          <p:cNvPr id="34" name="角丸四角形 33"/>
          <p:cNvSpPr/>
          <p:nvPr/>
        </p:nvSpPr>
        <p:spPr>
          <a:xfrm>
            <a:off x="1970340" y="5008039"/>
            <a:ext cx="970384" cy="64978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八頭町</a:t>
            </a:r>
            <a:endParaRPr kumimoji="1" lang="ja-JP" altLang="en-US" dirty="0">
              <a:solidFill>
                <a:schemeClr val="tx1"/>
              </a:solidFill>
            </a:endParaRPr>
          </a:p>
        </p:txBody>
      </p:sp>
      <p:sp>
        <p:nvSpPr>
          <p:cNvPr id="35" name="角丸四角形 34"/>
          <p:cNvSpPr/>
          <p:nvPr/>
        </p:nvSpPr>
        <p:spPr>
          <a:xfrm>
            <a:off x="2305472" y="5747536"/>
            <a:ext cx="970384" cy="64978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若桜町</a:t>
            </a:r>
            <a:endParaRPr kumimoji="1" lang="ja-JP" altLang="en-US" dirty="0">
              <a:solidFill>
                <a:schemeClr val="tx1"/>
              </a:solidFill>
            </a:endParaRPr>
          </a:p>
        </p:txBody>
      </p:sp>
      <p:sp>
        <p:nvSpPr>
          <p:cNvPr id="37" name="下矢印 36"/>
          <p:cNvSpPr/>
          <p:nvPr/>
        </p:nvSpPr>
        <p:spPr>
          <a:xfrm rot="20498853">
            <a:off x="2411281" y="4126751"/>
            <a:ext cx="527384" cy="93361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広げる</a:t>
            </a:r>
            <a:endParaRPr kumimoji="1" lang="ja-JP" altLang="en-US" sz="1200" dirty="0"/>
          </a:p>
        </p:txBody>
      </p:sp>
      <p:sp>
        <p:nvSpPr>
          <p:cNvPr id="38" name="右矢印 37"/>
          <p:cNvSpPr/>
          <p:nvPr/>
        </p:nvSpPr>
        <p:spPr>
          <a:xfrm rot="1810152">
            <a:off x="3151009" y="2969041"/>
            <a:ext cx="766324" cy="4846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広げる</a:t>
            </a:r>
            <a:endParaRPr kumimoji="1" lang="ja-JP" altLang="en-US" sz="1200" dirty="0"/>
          </a:p>
        </p:txBody>
      </p:sp>
      <p:cxnSp>
        <p:nvCxnSpPr>
          <p:cNvPr id="45" name="直線矢印コネクタ 44"/>
          <p:cNvCxnSpPr/>
          <p:nvPr/>
        </p:nvCxnSpPr>
        <p:spPr>
          <a:xfrm>
            <a:off x="4427984" y="4365104"/>
            <a:ext cx="1268760" cy="0"/>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7" name="直線矢印コネクタ 46"/>
          <p:cNvCxnSpPr/>
          <p:nvPr/>
        </p:nvCxnSpPr>
        <p:spPr>
          <a:xfrm>
            <a:off x="5724128" y="4359462"/>
            <a:ext cx="2736304" cy="564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8" name="テキスト プレースホルダー 4"/>
          <p:cNvSpPr txBox="1">
            <a:spLocks/>
          </p:cNvSpPr>
          <p:nvPr/>
        </p:nvSpPr>
        <p:spPr>
          <a:xfrm>
            <a:off x="4540136" y="4459183"/>
            <a:ext cx="1055995" cy="268753"/>
          </a:xfrm>
          <a:prstGeom prst="rect">
            <a:avLst/>
          </a:prstGeom>
        </p:spPr>
        <p:txBody>
          <a:bodyPr vert="horz" lIns="91440" tIns="45720" rIns="91440" bIns="45720" rtlCol="0" anchor="b">
            <a:normAutofit fontScale="55000" lnSpcReduction="20000"/>
          </a:bodyPr>
          <a:lstStyle>
            <a:lvl1pPr marL="0" indent="0" algn="l" defTabSz="914400" rtl="0" eaLnBrk="1" latinLnBrk="0" hangingPunct="1">
              <a:spcBef>
                <a:spcPct val="20000"/>
              </a:spcBef>
              <a:buFont typeface="Arial" panose="020B0604020202020204" pitchFamily="34" charset="0"/>
              <a:buNone/>
              <a:defRPr kumimoji="1" sz="2400" b="1" kern="1200">
                <a:solidFill>
                  <a:schemeClr val="tx1"/>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2000" b="1" kern="1200">
                <a:solidFill>
                  <a:schemeClr val="tx1"/>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800" b="1" kern="1200">
                <a:solidFill>
                  <a:schemeClr val="tx1"/>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600" b="1" kern="1200">
                <a:solidFill>
                  <a:schemeClr val="tx1"/>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600" b="1" kern="1200">
                <a:solidFill>
                  <a:schemeClr val="tx1"/>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600" b="1"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600" b="1"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600" b="1"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600" b="1" kern="1200">
                <a:solidFill>
                  <a:schemeClr val="tx1"/>
                </a:solidFill>
                <a:latin typeface="+mn-lt"/>
                <a:ea typeface="+mn-ea"/>
                <a:cs typeface="+mn-cs"/>
              </a:defRPr>
            </a:lvl9pPr>
          </a:lstStyle>
          <a:p>
            <a:r>
              <a:rPr lang="ja-JP" altLang="en-US" dirty="0" smtClean="0"/>
              <a:t>行政＋民間</a:t>
            </a:r>
            <a:endParaRPr lang="ja-JP" altLang="en-US" dirty="0"/>
          </a:p>
        </p:txBody>
      </p:sp>
      <p:sp>
        <p:nvSpPr>
          <p:cNvPr id="49" name="テキスト プレースホルダー 4"/>
          <p:cNvSpPr txBox="1">
            <a:spLocks/>
          </p:cNvSpPr>
          <p:nvPr/>
        </p:nvSpPr>
        <p:spPr>
          <a:xfrm>
            <a:off x="6555970" y="4448206"/>
            <a:ext cx="760749" cy="268753"/>
          </a:xfrm>
          <a:prstGeom prst="rect">
            <a:avLst/>
          </a:prstGeom>
        </p:spPr>
        <p:txBody>
          <a:bodyPr vert="horz" lIns="91440" tIns="45720" rIns="91440" bIns="45720" rtlCol="0" anchor="b">
            <a:normAutofit fontScale="55000" lnSpcReduction="20000"/>
          </a:bodyPr>
          <a:lstStyle>
            <a:lvl1pPr marL="0" indent="0" algn="l" defTabSz="914400" rtl="0" eaLnBrk="1" latinLnBrk="0" hangingPunct="1">
              <a:spcBef>
                <a:spcPct val="20000"/>
              </a:spcBef>
              <a:buFont typeface="Arial" panose="020B0604020202020204" pitchFamily="34" charset="0"/>
              <a:buNone/>
              <a:defRPr kumimoji="1" sz="2400" b="1" kern="1200">
                <a:solidFill>
                  <a:schemeClr val="tx1"/>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2000" b="1" kern="1200">
                <a:solidFill>
                  <a:schemeClr val="tx1"/>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800" b="1" kern="1200">
                <a:solidFill>
                  <a:schemeClr val="tx1"/>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600" b="1" kern="1200">
                <a:solidFill>
                  <a:schemeClr val="tx1"/>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600" b="1" kern="1200">
                <a:solidFill>
                  <a:schemeClr val="tx1"/>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600" b="1"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600" b="1"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600" b="1"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600" b="1" kern="1200">
                <a:solidFill>
                  <a:schemeClr val="tx1"/>
                </a:solidFill>
                <a:latin typeface="+mn-lt"/>
                <a:ea typeface="+mn-ea"/>
                <a:cs typeface="+mn-cs"/>
              </a:defRPr>
            </a:lvl9pPr>
          </a:lstStyle>
          <a:p>
            <a:r>
              <a:rPr lang="ja-JP" altLang="en-US" dirty="0" smtClean="0"/>
              <a:t>民　間</a:t>
            </a:r>
            <a:endParaRPr lang="ja-JP" altLang="en-US" dirty="0"/>
          </a:p>
        </p:txBody>
      </p:sp>
      <p:cxnSp>
        <p:nvCxnSpPr>
          <p:cNvPr id="50" name="直線矢印コネクタ 49"/>
          <p:cNvCxnSpPr/>
          <p:nvPr/>
        </p:nvCxnSpPr>
        <p:spPr>
          <a:xfrm>
            <a:off x="4427984" y="4921712"/>
            <a:ext cx="4032448"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1" name="テキスト プレースホルダー 4"/>
          <p:cNvSpPr txBox="1">
            <a:spLocks/>
          </p:cNvSpPr>
          <p:nvPr/>
        </p:nvSpPr>
        <p:spPr>
          <a:xfrm>
            <a:off x="4427984" y="4941168"/>
            <a:ext cx="4032448" cy="1224136"/>
          </a:xfrm>
          <a:prstGeom prst="rect">
            <a:avLst/>
          </a:prstGeom>
        </p:spPr>
        <p:txBody>
          <a:bodyPr vert="horz" lIns="91440" tIns="45720" rIns="91440" bIns="45720" rtlCol="0" anchor="b">
            <a:noAutofit/>
          </a:bodyPr>
          <a:lstStyle>
            <a:lvl1pPr marL="0" indent="0" algn="l" defTabSz="914400" rtl="0" eaLnBrk="1" latinLnBrk="0" hangingPunct="1">
              <a:spcBef>
                <a:spcPct val="20000"/>
              </a:spcBef>
              <a:buFont typeface="Arial" panose="020B0604020202020204" pitchFamily="34" charset="0"/>
              <a:buNone/>
              <a:defRPr kumimoji="1" sz="2400" b="1" kern="1200">
                <a:solidFill>
                  <a:schemeClr val="tx1"/>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2000" b="1" kern="1200">
                <a:solidFill>
                  <a:schemeClr val="tx1"/>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800" b="1" kern="1200">
                <a:solidFill>
                  <a:schemeClr val="tx1"/>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600" b="1" kern="1200">
                <a:solidFill>
                  <a:schemeClr val="tx1"/>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600" b="1" kern="1200">
                <a:solidFill>
                  <a:schemeClr val="tx1"/>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600" b="1"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600" b="1"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600" b="1"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600" b="1" kern="1200">
                <a:solidFill>
                  <a:schemeClr val="tx1"/>
                </a:solidFill>
                <a:latin typeface="+mn-lt"/>
                <a:ea typeface="+mn-ea"/>
                <a:cs typeface="+mn-cs"/>
              </a:defRPr>
            </a:lvl9pPr>
          </a:lstStyle>
          <a:p>
            <a:r>
              <a:rPr lang="ja-JP" altLang="en-US" sz="1300" dirty="0" smtClean="0"/>
              <a:t>◎プロデューサー（地域おこし協力隊）</a:t>
            </a:r>
            <a:endParaRPr lang="en-US" altLang="ja-JP" sz="1300" dirty="0" smtClean="0"/>
          </a:p>
          <a:p>
            <a:r>
              <a:rPr lang="ja-JP" altLang="en-US" sz="1300" dirty="0"/>
              <a:t>　・</a:t>
            </a:r>
            <a:r>
              <a:rPr lang="ja-JP" altLang="en-US" sz="1300" dirty="0" smtClean="0"/>
              <a:t>イベントの生み出し、起業（自転車利用エコツーリズ</a:t>
            </a:r>
            <a:endParaRPr lang="en-US" altLang="ja-JP" sz="1300" dirty="0" smtClean="0"/>
          </a:p>
          <a:p>
            <a:r>
              <a:rPr lang="ja-JP" altLang="en-US" sz="1300" dirty="0"/>
              <a:t>　</a:t>
            </a:r>
            <a:r>
              <a:rPr lang="ja-JP" altLang="en-US" sz="1300" dirty="0" smtClean="0"/>
              <a:t>　ムの商品化）</a:t>
            </a:r>
            <a:endParaRPr lang="en-US" altLang="ja-JP" sz="1300" dirty="0" smtClean="0"/>
          </a:p>
          <a:p>
            <a:r>
              <a:rPr lang="ja-JP" altLang="en-US" sz="1300" dirty="0"/>
              <a:t>　</a:t>
            </a:r>
            <a:r>
              <a:rPr lang="ja-JP" altLang="en-US" sz="1300" dirty="0" smtClean="0"/>
              <a:t>・鳥取・因幡観光ネットワーク協議会と連携して活動予</a:t>
            </a:r>
            <a:endParaRPr lang="en-US" altLang="ja-JP" sz="1300" dirty="0" smtClean="0"/>
          </a:p>
          <a:p>
            <a:r>
              <a:rPr lang="ja-JP" altLang="en-US" sz="1300" dirty="0"/>
              <a:t>　</a:t>
            </a:r>
            <a:r>
              <a:rPr lang="ja-JP" altLang="en-US" sz="1300" dirty="0" smtClean="0"/>
              <a:t>　定（他の着地型観光にも取り組む）</a:t>
            </a:r>
            <a:endParaRPr lang="ja-JP" altLang="en-US" sz="1300" dirty="0"/>
          </a:p>
        </p:txBody>
      </p:sp>
      <p:sp>
        <p:nvSpPr>
          <p:cNvPr id="53" name="左右矢印 52"/>
          <p:cNvSpPr/>
          <p:nvPr/>
        </p:nvSpPr>
        <p:spPr>
          <a:xfrm>
            <a:off x="2340116" y="2390616"/>
            <a:ext cx="485192" cy="266976"/>
          </a:xfrm>
          <a:prstGeom prst="lef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左右矢印 53"/>
          <p:cNvSpPr/>
          <p:nvPr/>
        </p:nvSpPr>
        <p:spPr>
          <a:xfrm rot="19421688">
            <a:off x="2515711" y="2826645"/>
            <a:ext cx="485192" cy="266976"/>
          </a:xfrm>
          <a:prstGeom prst="lef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左右矢印 54"/>
          <p:cNvSpPr/>
          <p:nvPr/>
        </p:nvSpPr>
        <p:spPr>
          <a:xfrm rot="2872606">
            <a:off x="2048539" y="2793573"/>
            <a:ext cx="485192" cy="266976"/>
          </a:xfrm>
          <a:prstGeom prst="lef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テキスト プレースホルダー 4"/>
          <p:cNvSpPr txBox="1">
            <a:spLocks/>
          </p:cNvSpPr>
          <p:nvPr/>
        </p:nvSpPr>
        <p:spPr>
          <a:xfrm>
            <a:off x="1835696" y="1651034"/>
            <a:ext cx="1583644" cy="409814"/>
          </a:xfrm>
          <a:prstGeom prst="rect">
            <a:avLst/>
          </a:prstGeom>
          <a:ln w="19050">
            <a:noFill/>
            <a:prstDash val="solid"/>
          </a:ln>
        </p:spPr>
        <p:txBody>
          <a:bodyPr vert="horz" lIns="91440" tIns="45720" rIns="91440" bIns="45720" rtlCol="0" anchor="b">
            <a:noAutofit/>
          </a:bodyPr>
          <a:lstStyle>
            <a:lvl1pPr marL="0" indent="0" algn="l" defTabSz="914400" rtl="0" eaLnBrk="1" latinLnBrk="0" hangingPunct="1">
              <a:spcBef>
                <a:spcPct val="20000"/>
              </a:spcBef>
              <a:buFont typeface="Arial" panose="020B0604020202020204" pitchFamily="34" charset="0"/>
              <a:buNone/>
              <a:defRPr kumimoji="1" sz="2400" b="1" kern="1200">
                <a:solidFill>
                  <a:schemeClr val="tx1"/>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2000" b="1" kern="1200">
                <a:solidFill>
                  <a:schemeClr val="tx1"/>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800" b="1" kern="1200">
                <a:solidFill>
                  <a:schemeClr val="tx1"/>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600" b="1" kern="1200">
                <a:solidFill>
                  <a:schemeClr val="tx1"/>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600" b="1" kern="1200">
                <a:solidFill>
                  <a:schemeClr val="tx1"/>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600" b="1"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600" b="1"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600" b="1"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600" b="1" kern="1200">
                <a:solidFill>
                  <a:schemeClr val="tx1"/>
                </a:solidFill>
                <a:latin typeface="+mn-lt"/>
                <a:ea typeface="+mn-ea"/>
                <a:cs typeface="+mn-cs"/>
              </a:defRPr>
            </a:lvl9pPr>
          </a:lstStyle>
          <a:p>
            <a:pPr algn="ctr">
              <a:lnSpc>
                <a:spcPts val="1200"/>
              </a:lnSpc>
            </a:pPr>
            <a:r>
              <a:rPr lang="ja-JP" altLang="en-US" sz="1400" dirty="0" smtClean="0"/>
              <a:t>ジオスポットを核と</a:t>
            </a:r>
            <a:endParaRPr lang="en-US" altLang="ja-JP" sz="1400" dirty="0" smtClean="0"/>
          </a:p>
          <a:p>
            <a:pPr algn="ctr">
              <a:lnSpc>
                <a:spcPts val="1200"/>
              </a:lnSpc>
            </a:pPr>
            <a:r>
              <a:rPr lang="ja-JP" altLang="en-US" sz="1400" dirty="0" smtClean="0"/>
              <a:t>した周遊観光</a:t>
            </a:r>
            <a:endParaRPr lang="ja-JP" altLang="en-US" sz="1400" dirty="0"/>
          </a:p>
        </p:txBody>
      </p:sp>
      <p:sp>
        <p:nvSpPr>
          <p:cNvPr id="58" name="テキスト プレースホルダー 2"/>
          <p:cNvSpPr txBox="1">
            <a:spLocks/>
          </p:cNvSpPr>
          <p:nvPr/>
        </p:nvSpPr>
        <p:spPr>
          <a:xfrm>
            <a:off x="4152047" y="1495845"/>
            <a:ext cx="4416548" cy="625860"/>
          </a:xfrm>
          <a:prstGeom prst="rect">
            <a:avLst/>
          </a:prstGeom>
          <a:ln>
            <a:noFill/>
          </a:ln>
        </p:spPr>
        <p:txBody>
          <a:bodyPr vert="horz" lIns="91440" tIns="45720" rIns="91440" bIns="45720" rtlCol="0" anchor="b">
            <a:noAutofit/>
          </a:bodyPr>
          <a:lstStyle>
            <a:lvl1pPr marL="0" indent="0" algn="l" defTabSz="914400" rtl="0" eaLnBrk="1" latinLnBrk="0" hangingPunct="1">
              <a:spcBef>
                <a:spcPct val="20000"/>
              </a:spcBef>
              <a:buFont typeface="Arial" panose="020B0604020202020204" pitchFamily="34" charset="0"/>
              <a:buNone/>
              <a:defRPr kumimoji="1" sz="2400" b="1" kern="1200">
                <a:solidFill>
                  <a:schemeClr val="tx1"/>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2000" b="1" kern="1200">
                <a:solidFill>
                  <a:schemeClr val="tx1"/>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800" b="1" kern="1200">
                <a:solidFill>
                  <a:schemeClr val="tx1"/>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600" b="1" kern="1200">
                <a:solidFill>
                  <a:schemeClr val="tx1"/>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600" b="1" kern="1200">
                <a:solidFill>
                  <a:schemeClr val="tx1"/>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600" b="1"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600" b="1"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600" b="1"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600" b="1" kern="1200">
                <a:solidFill>
                  <a:schemeClr val="tx1"/>
                </a:solidFill>
                <a:latin typeface="+mn-lt"/>
                <a:ea typeface="+mn-ea"/>
                <a:cs typeface="+mn-cs"/>
              </a:defRPr>
            </a:lvl9pPr>
          </a:lstStyle>
          <a:p>
            <a:r>
              <a:rPr lang="ja-JP" altLang="en-US" sz="1600" dirty="0" smtClean="0"/>
              <a:t>◆自転車でエリアをつなげる　・・・</a:t>
            </a:r>
            <a:endParaRPr lang="en-US" altLang="ja-JP" sz="1200" dirty="0" smtClean="0"/>
          </a:p>
          <a:p>
            <a:r>
              <a:rPr lang="ja-JP" altLang="en-US" sz="1200" dirty="0" smtClean="0"/>
              <a:t>　　　　エリア：東部広域エリア（鳥取市、岩美町、智頭町など）</a:t>
            </a:r>
            <a:endParaRPr lang="ja-JP" altLang="en-US" sz="1200" dirty="0"/>
          </a:p>
        </p:txBody>
      </p:sp>
      <p:sp>
        <p:nvSpPr>
          <p:cNvPr id="59" name="テキスト プレースホルダー 2"/>
          <p:cNvSpPr txBox="1">
            <a:spLocks/>
          </p:cNvSpPr>
          <p:nvPr/>
        </p:nvSpPr>
        <p:spPr>
          <a:xfrm>
            <a:off x="4503643" y="2390616"/>
            <a:ext cx="2111653" cy="294279"/>
          </a:xfrm>
          <a:prstGeom prst="rect">
            <a:avLst/>
          </a:prstGeom>
          <a:ln>
            <a:noFill/>
          </a:ln>
        </p:spPr>
        <p:txBody>
          <a:bodyPr vert="horz" lIns="91440" tIns="45720" rIns="91440" bIns="45720" rtlCol="0" anchor="b">
            <a:noAutofit/>
          </a:bodyPr>
          <a:lstStyle>
            <a:lvl1pPr marL="0" indent="0" algn="l" defTabSz="914400" rtl="0" eaLnBrk="1" latinLnBrk="0" hangingPunct="1">
              <a:spcBef>
                <a:spcPct val="20000"/>
              </a:spcBef>
              <a:buFont typeface="Arial" panose="020B0604020202020204" pitchFamily="34" charset="0"/>
              <a:buNone/>
              <a:defRPr kumimoji="1" sz="2400" b="1" kern="1200">
                <a:solidFill>
                  <a:schemeClr val="tx1"/>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2000" b="1" kern="1200">
                <a:solidFill>
                  <a:schemeClr val="tx1"/>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800" b="1" kern="1200">
                <a:solidFill>
                  <a:schemeClr val="tx1"/>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600" b="1" kern="1200">
                <a:solidFill>
                  <a:schemeClr val="tx1"/>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600" b="1" kern="1200">
                <a:solidFill>
                  <a:schemeClr val="tx1"/>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600" b="1" kern="1200">
                <a:solidFill>
                  <a:schemeClr val="tx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600" b="1" kern="1200">
                <a:solidFill>
                  <a:schemeClr val="tx1"/>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600" b="1"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600" b="1" kern="1200">
                <a:solidFill>
                  <a:schemeClr val="tx1"/>
                </a:solidFill>
                <a:latin typeface="+mn-lt"/>
                <a:ea typeface="+mn-ea"/>
                <a:cs typeface="+mn-cs"/>
              </a:defRPr>
            </a:lvl9pPr>
          </a:lstStyle>
          <a:p>
            <a:r>
              <a:rPr lang="en-US" altLang="ja-JP" sz="1600" dirty="0" smtClean="0"/>
              <a:t>【</a:t>
            </a:r>
            <a:r>
              <a:rPr lang="ja-JP" altLang="en-US" sz="1600" dirty="0" smtClean="0"/>
              <a:t>事業展開</a:t>
            </a:r>
            <a:r>
              <a:rPr lang="en-US" altLang="ja-JP" sz="1600" dirty="0" smtClean="0"/>
              <a:t>】</a:t>
            </a:r>
          </a:p>
        </p:txBody>
      </p:sp>
      <p:sp>
        <p:nvSpPr>
          <p:cNvPr id="60" name="右矢印 59"/>
          <p:cNvSpPr/>
          <p:nvPr/>
        </p:nvSpPr>
        <p:spPr>
          <a:xfrm>
            <a:off x="4427984" y="3701824"/>
            <a:ext cx="4032448" cy="591272"/>
          </a:xfrm>
          <a:prstGeom prst="rightArrow">
            <a:avLst>
              <a:gd name="adj1" fmla="val 50000"/>
              <a:gd name="adj2" fmla="val 34535"/>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プロデュース</a:t>
            </a:r>
            <a:endParaRPr kumimoji="1" lang="ja-JP" altLang="en-US" dirty="0">
              <a:solidFill>
                <a:schemeClr val="tx1"/>
              </a:solidFill>
            </a:endParaRPr>
          </a:p>
        </p:txBody>
      </p:sp>
      <p:sp>
        <p:nvSpPr>
          <p:cNvPr id="4" name="円/楕円 3"/>
          <p:cNvSpPr/>
          <p:nvPr/>
        </p:nvSpPr>
        <p:spPr>
          <a:xfrm>
            <a:off x="7236296" y="1556792"/>
            <a:ext cx="329742" cy="313255"/>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rPr>
              <a:t>道</a:t>
            </a:r>
            <a:endParaRPr kumimoji="1" lang="ja-JP" altLang="en-US" sz="1600" b="1" dirty="0">
              <a:solidFill>
                <a:schemeClr val="tx1"/>
              </a:solidFill>
            </a:endParaRPr>
          </a:p>
        </p:txBody>
      </p:sp>
      <p:sp>
        <p:nvSpPr>
          <p:cNvPr id="5" name="スライド番号プレースホルダー 4"/>
          <p:cNvSpPr>
            <a:spLocks noGrp="1"/>
          </p:cNvSpPr>
          <p:nvPr>
            <p:ph type="sldNum" sz="quarter" idx="12"/>
          </p:nvPr>
        </p:nvSpPr>
        <p:spPr/>
        <p:txBody>
          <a:bodyPr/>
          <a:lstStyle/>
          <a:p>
            <a:fld id="{01D7DE02-AA82-4B89-9F7B-B7F8CFA1F81D}" type="slidenum">
              <a:rPr kumimoji="1" lang="ja-JP" altLang="en-US" smtClean="0"/>
              <a:t>6</a:t>
            </a:fld>
            <a:endParaRPr kumimoji="1" lang="ja-JP" altLang="en-US"/>
          </a:p>
        </p:txBody>
      </p:sp>
    </p:spTree>
    <p:extLst>
      <p:ext uri="{BB962C8B-B14F-4D97-AF65-F5344CB8AC3E}">
        <p14:creationId xmlns:p14="http://schemas.microsoft.com/office/powerpoint/2010/main" val="814146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200" dirty="0" smtClean="0"/>
              <a:t>自転車による周遊観光の事例</a:t>
            </a:r>
            <a:endParaRPr kumimoji="1" lang="ja-JP" altLang="en-US" sz="3200" dirty="0"/>
          </a:p>
        </p:txBody>
      </p:sp>
      <p:sp>
        <p:nvSpPr>
          <p:cNvPr id="3" name="テキスト プレースホルダー 2"/>
          <p:cNvSpPr>
            <a:spLocks noGrp="1"/>
          </p:cNvSpPr>
          <p:nvPr>
            <p:ph type="body" idx="1"/>
          </p:nvPr>
        </p:nvSpPr>
        <p:spPr/>
        <p:txBody>
          <a:bodyPr>
            <a:normAutofit fontScale="92500"/>
          </a:bodyPr>
          <a:lstStyle/>
          <a:p>
            <a:pPr algn="ctr"/>
            <a:r>
              <a:rPr kumimoji="1" lang="ja-JP" altLang="en-US" dirty="0" smtClean="0"/>
              <a:t>ＯＶＥオフィシャルサイトの散走</a:t>
            </a:r>
            <a:endParaRPr kumimoji="1" lang="ja-JP" altLang="en-US" dirty="0"/>
          </a:p>
        </p:txBody>
      </p:sp>
      <p:sp>
        <p:nvSpPr>
          <p:cNvPr id="5" name="テキスト プレースホルダー 4"/>
          <p:cNvSpPr>
            <a:spLocks noGrp="1"/>
          </p:cNvSpPr>
          <p:nvPr>
            <p:ph type="body" sz="quarter" idx="3"/>
          </p:nvPr>
        </p:nvSpPr>
        <p:spPr/>
        <p:txBody>
          <a:bodyPr/>
          <a:lstStyle/>
          <a:p>
            <a:pPr algn="ctr"/>
            <a:r>
              <a:rPr lang="ja-JP" altLang="en-US" dirty="0"/>
              <a:t>房総サイクリング</a:t>
            </a:r>
            <a:endParaRPr kumimoji="1" lang="ja-JP" altLang="en-US" dirty="0"/>
          </a:p>
        </p:txBody>
      </p:sp>
      <p:pic>
        <p:nvPicPr>
          <p:cNvPr id="1026"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03498" y="4365104"/>
            <a:ext cx="4040188" cy="13026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592" y="2279087"/>
            <a:ext cx="3048000" cy="1790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Grp="1" noChangeAspect="1" noChangeArrowheads="1"/>
          </p:cNvPicPr>
          <p:nvPr>
            <p:ph sz="quarter" idx="4"/>
          </p:nvPr>
        </p:nvPicPr>
        <p:blipFill>
          <a:blip r:embed="rId4">
            <a:extLst>
              <a:ext uri="{28A0092B-C50C-407E-A947-70E740481C1C}">
                <a14:useLocalDpi xmlns:a14="http://schemas.microsoft.com/office/drawing/2010/main" val="0"/>
              </a:ext>
            </a:extLst>
          </a:blip>
          <a:srcRect/>
          <a:stretch>
            <a:fillRect/>
          </a:stretch>
        </p:blipFill>
        <p:spPr bwMode="auto">
          <a:xfrm>
            <a:off x="4644009" y="2327339"/>
            <a:ext cx="2016224" cy="15337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73463" y="2320284"/>
            <a:ext cx="2002993" cy="15407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1"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16015" y="4034355"/>
            <a:ext cx="1944217" cy="1482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2" name="Picture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673463" y="4052643"/>
            <a:ext cx="1969620" cy="14645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スライド番号プレースホルダー 3"/>
          <p:cNvSpPr>
            <a:spLocks noGrp="1"/>
          </p:cNvSpPr>
          <p:nvPr>
            <p:ph type="sldNum" sz="quarter" idx="12"/>
          </p:nvPr>
        </p:nvSpPr>
        <p:spPr/>
        <p:txBody>
          <a:bodyPr/>
          <a:lstStyle/>
          <a:p>
            <a:fld id="{01D7DE02-AA82-4B89-9F7B-B7F8CFA1F81D}" type="slidenum">
              <a:rPr kumimoji="1" lang="ja-JP" altLang="en-US" smtClean="0"/>
              <a:t>7</a:t>
            </a:fld>
            <a:endParaRPr kumimoji="1" lang="ja-JP" altLang="en-US"/>
          </a:p>
        </p:txBody>
      </p:sp>
    </p:spTree>
    <p:extLst>
      <p:ext uri="{BB962C8B-B14F-4D97-AF65-F5344CB8AC3E}">
        <p14:creationId xmlns:p14="http://schemas.microsoft.com/office/powerpoint/2010/main" val="24313032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2072</TotalTime>
  <Words>602</Words>
  <Application>Microsoft Office PowerPoint</Application>
  <PresentationFormat>画面に合わせる (4:3)</PresentationFormat>
  <Paragraphs>181</Paragraphs>
  <Slides>7</Slides>
  <Notes>1</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Office ​​テーマ</vt:lpstr>
      <vt:lpstr>【背景、目的】 　・新市域における県と市の共通課題等について情報共有を図り、県の支援を得ながら課題解決や地域資源 　　を活かした新たな魅力創出に向けた取組を進めている。 　・課題解決にあたり、新市域の複数地域と隣接自治体が連携することで、より大きな成果が見込まれるもの 　　について、その取組を促進することにより、地域の活性化に資する。</vt:lpstr>
      <vt:lpstr>意見交換会等を踏まえた今後の取組（案）</vt:lpstr>
      <vt:lpstr>【目　的】 　身近なレクリエーションとしてのサイクリングの普及を通じて、日常的に自転車を利用する機運を醸成するとともに、利用しやすい環境を充実させ利用者の増加を図る。 　併せて、市東部エリア及び岩美町の周遊観光に自転車利用を促進し、滞在時間の延長を図り、将来的には、市街地及び他地域への拡大を目指す。 　また、こうした取組を通じて、「自転車が走りやすい、走ってみたいまち」のイメージ定着させ、市外及び県外・国外からの来訪者の増加につなげる。</vt:lpstr>
      <vt:lpstr>　○小さな道まで入れ、地域の魅力や住民にふれる機会が増える。 　○市外及び県外来訪者の宿泊、買い物等につながる。 　○重大な交通事故が起こりにくい。 　○騒音が少なく、排気ガスがないので環境にやさしい。 　○観光シーズン等の渋滞緩和が図られる。 　○全国的に健康及びエコ指向が高まっており、鳥取のイメージアップにつなが 　　 る。</vt:lpstr>
      <vt:lpstr>PowerPoint プレゼンテーション</vt:lpstr>
      <vt:lpstr>新市域連携事業における地域おこし協力隊の活用（案）</vt:lpstr>
      <vt:lpstr>自転車による周遊観光の事例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【目的】</dc:title>
  <dc:creator>tottoriadmin</dc:creator>
  <cp:lastModifiedBy>tottoriadmin</cp:lastModifiedBy>
  <cp:revision>123</cp:revision>
  <cp:lastPrinted>2015-03-18T06:13:11Z</cp:lastPrinted>
  <dcterms:created xsi:type="dcterms:W3CDTF">2014-10-29T07:43:20Z</dcterms:created>
  <dcterms:modified xsi:type="dcterms:W3CDTF">2015-03-18T06:14:27Z</dcterms:modified>
</cp:coreProperties>
</file>