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0" r:id="rId2"/>
    <p:sldId id="264" r:id="rId3"/>
    <p:sldId id="274" r:id="rId4"/>
    <p:sldId id="256" r:id="rId5"/>
    <p:sldId id="267" r:id="rId6"/>
    <p:sldId id="268" r:id="rId7"/>
    <p:sldId id="269" r:id="rId8"/>
    <p:sldId id="270" r:id="rId9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0000FF"/>
    <a:srgbClr val="FFFFCC"/>
    <a:srgbClr val="FF3300"/>
    <a:srgbClr val="FF6600"/>
    <a:srgbClr val="990000"/>
    <a:srgbClr val="CCFFCC"/>
    <a:srgbClr val="3399FF"/>
    <a:srgbClr val="FF66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00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EDD480AA-8E2E-48B2-B035-9410B3D492D3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F7160940-945D-429B-A3DB-372E43EF15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98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60940-945D-429B-A3DB-372E43EF157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108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BEBB-D548-4986-9813-127BC291D67C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A9F1-9D5E-4D91-9B72-B9B7255DF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BEBB-D548-4986-9813-127BC291D67C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A9F1-9D5E-4D91-9B72-B9B7255DF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BEBB-D548-4986-9813-127BC291D67C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A9F1-9D5E-4D91-9B72-B9B7255DF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BEBB-D548-4986-9813-127BC291D67C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A9F1-9D5E-4D91-9B72-B9B7255DF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BEBB-D548-4986-9813-127BC291D67C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A9F1-9D5E-4D91-9B72-B9B7255DF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BEBB-D548-4986-9813-127BC291D67C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A9F1-9D5E-4D91-9B72-B9B7255DF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BEBB-D548-4986-9813-127BC291D67C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A9F1-9D5E-4D91-9B72-B9B7255DF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BEBB-D548-4986-9813-127BC291D67C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A9F1-9D5E-4D91-9B72-B9B7255DF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BEBB-D548-4986-9813-127BC291D67C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A9F1-9D5E-4D91-9B72-B9B7255DF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BEBB-D548-4986-9813-127BC291D67C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A9F1-9D5E-4D91-9B72-B9B7255DF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BEBB-D548-4986-9813-127BC291D67C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A9F1-9D5E-4D91-9B72-B9B7255DF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2BBEBB-D548-4986-9813-127BC291D67C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654A9F1-9D5E-4D91-9B72-B9B7255DF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4860921" y="1064522"/>
            <a:ext cx="4164605" cy="178841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dirty="0">
                <a:solidFill>
                  <a:schemeClr val="tx1"/>
                </a:solidFill>
              </a:rPr>
              <a:t>◆ </a:t>
            </a:r>
            <a:r>
              <a:rPr lang="ja-JP" altLang="en-US" sz="1400" dirty="0" smtClean="0">
                <a:solidFill>
                  <a:schemeClr val="tx1"/>
                </a:solidFill>
              </a:rPr>
              <a:t>保健、医療、環境衛生など市民に</a:t>
            </a:r>
            <a:r>
              <a:rPr lang="ja-JP" altLang="en-US" sz="1400" dirty="0">
                <a:solidFill>
                  <a:schemeClr val="tx1"/>
                </a:solidFill>
              </a:rPr>
              <a:t>身近な</a:t>
            </a:r>
            <a:r>
              <a:rPr lang="ja-JP" altLang="en-US" sz="1400" dirty="0" smtClean="0">
                <a:solidFill>
                  <a:schemeClr val="tx1"/>
                </a:solidFill>
              </a:rPr>
              <a:t>事務</a:t>
            </a: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　　　　　　　　　　↓</a:t>
            </a:r>
            <a:endParaRPr lang="ja-JP" altLang="en-US" sz="1400" dirty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</a:rPr>
              <a:t>・</a:t>
            </a:r>
            <a:r>
              <a:rPr lang="ja-JP" altLang="en-US" sz="1400" dirty="0" smtClean="0">
                <a:solidFill>
                  <a:schemeClr val="tx1"/>
                </a:solidFill>
              </a:rPr>
              <a:t>ワンストップでサービスが受けられる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・専門的な相談など、きめ細かく、迅速なサー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ビス提供が可能に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・</a:t>
            </a:r>
            <a:r>
              <a:rPr lang="ja-JP" altLang="en-US" sz="1400" dirty="0" smtClean="0">
                <a:solidFill>
                  <a:schemeClr val="tx1"/>
                </a:solidFill>
              </a:rPr>
              <a:t>直接</a:t>
            </a:r>
            <a:r>
              <a:rPr lang="ja-JP" altLang="en-US" sz="1400" dirty="0">
                <a:solidFill>
                  <a:schemeClr val="tx1"/>
                </a:solidFill>
              </a:rPr>
              <a:t>市民の意見や要望を市政に</a:t>
            </a:r>
            <a:r>
              <a:rPr lang="ja-JP" altLang="en-US" sz="1400" dirty="0" smtClean="0">
                <a:solidFill>
                  <a:schemeClr val="tx1"/>
                </a:solidFill>
              </a:rPr>
              <a:t>反映できる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◆ </a:t>
            </a:r>
            <a:r>
              <a:rPr lang="ja-JP" altLang="en-US" sz="1400" dirty="0">
                <a:solidFill>
                  <a:schemeClr val="tx1"/>
                </a:solidFill>
              </a:rPr>
              <a:t>環境保全の指導</a:t>
            </a:r>
            <a:r>
              <a:rPr lang="ja-JP" altLang="en-US" sz="1400" dirty="0" smtClean="0">
                <a:solidFill>
                  <a:schemeClr val="tx1"/>
                </a:solidFill>
              </a:rPr>
              <a:t>権限強化など、</a:t>
            </a:r>
            <a:r>
              <a:rPr lang="ja-JP" altLang="en-US" sz="1400" dirty="0">
                <a:solidFill>
                  <a:schemeClr val="tx1"/>
                </a:solidFill>
              </a:rPr>
              <a:t>市の実情に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応じた総合的な環境政策が可能</a:t>
            </a:r>
            <a:r>
              <a:rPr lang="ja-JP" altLang="en-US" sz="1400" dirty="0" smtClean="0">
                <a:solidFill>
                  <a:schemeClr val="tx1"/>
                </a:solidFill>
              </a:rPr>
              <a:t>に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10496" y="2060848"/>
            <a:ext cx="3263224" cy="969957"/>
          </a:xfrm>
          <a:prstGeom prst="rect">
            <a:avLst/>
          </a:prstGeom>
          <a:solidFill>
            <a:srgbClr val="FFFF00">
              <a:alpha val="34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rgbClr val="0000FF"/>
                </a:solidFill>
              </a:rPr>
              <a:t>民生行政に関する</a:t>
            </a:r>
            <a:r>
              <a:rPr lang="ja-JP" altLang="en-US" b="1" dirty="0" smtClean="0">
                <a:solidFill>
                  <a:srgbClr val="0000FF"/>
                </a:solidFill>
              </a:rPr>
              <a:t>事務</a:t>
            </a:r>
            <a:endParaRPr lang="en-US" altLang="ja-JP" sz="1400" b="1" dirty="0" smtClean="0">
              <a:solidFill>
                <a:srgbClr val="0000FF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・身体</a:t>
            </a:r>
            <a:r>
              <a:rPr lang="ja-JP" altLang="en-US" sz="1400" dirty="0">
                <a:solidFill>
                  <a:schemeClr val="tx1"/>
                </a:solidFill>
              </a:rPr>
              <a:t>障害者手帳の</a:t>
            </a:r>
            <a:r>
              <a:rPr lang="ja-JP" altLang="en-US" sz="1400" dirty="0" smtClean="0">
                <a:solidFill>
                  <a:schemeClr val="tx1"/>
                </a:solidFill>
              </a:rPr>
              <a:t>交付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・認可外保育施設支援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・養護老人ﾎｰﾑの設置認可・監督 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20188" y="3099140"/>
            <a:ext cx="3263208" cy="903468"/>
          </a:xfrm>
          <a:prstGeom prst="rect">
            <a:avLst/>
          </a:prstGeom>
          <a:solidFill>
            <a:srgbClr val="FFFF00">
              <a:alpha val="34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rgbClr val="0000FF"/>
                </a:solidFill>
              </a:rPr>
              <a:t>保健衛生行政に関する</a:t>
            </a:r>
            <a:r>
              <a:rPr lang="ja-JP" altLang="en-US" b="1" dirty="0" smtClean="0">
                <a:solidFill>
                  <a:srgbClr val="0000FF"/>
                </a:solidFill>
              </a:rPr>
              <a:t>事務</a:t>
            </a:r>
            <a:endParaRPr kumimoji="1" lang="en-US" altLang="ja-JP" sz="1400" b="1" dirty="0" smtClean="0">
              <a:solidFill>
                <a:srgbClr val="0000FF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・食品衛生監視指導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・健康保持、増進のための事業実施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・飲食店</a:t>
            </a:r>
            <a:r>
              <a:rPr lang="ja-JP" altLang="en-US" sz="1400" dirty="0">
                <a:solidFill>
                  <a:schemeClr val="tx1"/>
                </a:solidFill>
              </a:rPr>
              <a:t>の営業</a:t>
            </a:r>
            <a:r>
              <a:rPr lang="ja-JP" altLang="en-US" sz="1400" dirty="0" smtClean="0">
                <a:solidFill>
                  <a:schemeClr val="tx1"/>
                </a:solidFill>
              </a:rPr>
              <a:t>許可　等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10496" y="4106748"/>
            <a:ext cx="3263224" cy="918428"/>
          </a:xfrm>
          <a:prstGeom prst="rect">
            <a:avLst/>
          </a:prstGeom>
          <a:solidFill>
            <a:srgbClr val="FFFF00">
              <a:alpha val="34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rgbClr val="0000FF"/>
                </a:solidFill>
              </a:rPr>
              <a:t>環境保全行政に関する事務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・産業廃棄物対策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・大気</a:t>
            </a:r>
            <a:r>
              <a:rPr lang="ja-JP" altLang="en-US" sz="1400" dirty="0">
                <a:solidFill>
                  <a:schemeClr val="tx1"/>
                </a:solidFill>
              </a:rPr>
              <a:t>汚染防止</a:t>
            </a:r>
            <a:r>
              <a:rPr lang="ja-JP" altLang="en-US" sz="1400" dirty="0" smtClean="0">
                <a:solidFill>
                  <a:schemeClr val="tx1"/>
                </a:solidFill>
              </a:rPr>
              <a:t>対策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・水質</a:t>
            </a:r>
            <a:r>
              <a:rPr kumimoji="1" lang="ja-JP" altLang="en-US" sz="1400" dirty="0">
                <a:solidFill>
                  <a:schemeClr val="tx1"/>
                </a:solidFill>
              </a:rPr>
              <a:t>汚染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防止対策　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00200" y="5125239"/>
            <a:ext cx="3298100" cy="736386"/>
          </a:xfrm>
          <a:prstGeom prst="rect">
            <a:avLst/>
          </a:prstGeom>
          <a:solidFill>
            <a:srgbClr val="FFFF00">
              <a:alpha val="34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rgbClr val="0000FF"/>
                </a:solidFill>
              </a:rPr>
              <a:t>都市</a:t>
            </a:r>
            <a:r>
              <a:rPr lang="ja-JP" altLang="en-US" b="1" dirty="0" smtClean="0">
                <a:solidFill>
                  <a:srgbClr val="0000FF"/>
                </a:solidFill>
              </a:rPr>
              <a:t>計画に</a:t>
            </a:r>
            <a:r>
              <a:rPr lang="ja-JP" altLang="en-US" b="1" dirty="0">
                <a:solidFill>
                  <a:srgbClr val="0000FF"/>
                </a:solidFill>
              </a:rPr>
              <a:t>関する事務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・景観まちづくりの推進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・土地</a:t>
            </a:r>
            <a:r>
              <a:rPr lang="ja-JP" altLang="en-US" sz="1400" dirty="0">
                <a:solidFill>
                  <a:schemeClr val="tx1"/>
                </a:solidFill>
              </a:rPr>
              <a:t>区画整理事業</a:t>
            </a:r>
            <a:r>
              <a:rPr lang="ja-JP" altLang="en-US" sz="1400" dirty="0" smtClean="0">
                <a:solidFill>
                  <a:schemeClr val="tx1"/>
                </a:solidFill>
              </a:rPr>
              <a:t>の許認可　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12212" y="5980016"/>
            <a:ext cx="3286088" cy="557425"/>
          </a:xfrm>
          <a:prstGeom prst="rect">
            <a:avLst/>
          </a:prstGeom>
          <a:solidFill>
            <a:srgbClr val="FFFF00">
              <a:alpha val="34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rgbClr val="0000FF"/>
                </a:solidFill>
              </a:rPr>
              <a:t>文教行政に関する事務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・県費負担教職員の研修　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789376" y="695053"/>
            <a:ext cx="4291726" cy="348180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b="1" dirty="0" smtClean="0">
                <a:solidFill>
                  <a:srgbClr val="C00000"/>
                </a:solidFill>
                <a:latin typeface="+mj-ea"/>
                <a:ea typeface="+mj-ea"/>
              </a:rPr>
              <a:t>① 市民サービス</a:t>
            </a:r>
            <a:r>
              <a:rPr lang="ja-JP" altLang="en-US" b="1" dirty="0">
                <a:solidFill>
                  <a:srgbClr val="C00000"/>
                </a:solidFill>
                <a:latin typeface="+mj-ea"/>
                <a:ea typeface="+mj-ea"/>
              </a:rPr>
              <a:t>が</a:t>
            </a:r>
            <a:r>
              <a:rPr lang="ja-JP" altLang="en-US" b="1" dirty="0" smtClean="0">
                <a:solidFill>
                  <a:srgbClr val="C00000"/>
                </a:solidFill>
                <a:latin typeface="+mj-ea"/>
                <a:ea typeface="+mj-ea"/>
              </a:rPr>
              <a:t>レベルアップします</a:t>
            </a:r>
            <a:endParaRPr kumimoji="1" lang="ja-JP" altLang="en-US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3975843" y="3275014"/>
            <a:ext cx="876431" cy="1007608"/>
          </a:xfrm>
          <a:prstGeom prst="rightArrow">
            <a:avLst>
              <a:gd name="adj1" fmla="val 50000"/>
              <a:gd name="adj2" fmla="val 431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dirty="0" smtClean="0">
                <a:solidFill>
                  <a:srgbClr val="FFFFCC"/>
                </a:solidFill>
              </a:rPr>
              <a:t>県→市</a:t>
            </a:r>
            <a:endParaRPr kumimoji="1" lang="en-US" altLang="ja-JP" sz="1200" dirty="0" smtClean="0">
              <a:solidFill>
                <a:srgbClr val="FFFFCC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rgbClr val="FFFFCC"/>
                </a:solidFill>
              </a:rPr>
              <a:t>（移譲）</a:t>
            </a:r>
            <a:endParaRPr kumimoji="1" lang="ja-JP" altLang="en-US" sz="1100" dirty="0">
              <a:solidFill>
                <a:srgbClr val="FFFFCC"/>
              </a:solidFill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605960" y="135313"/>
            <a:ext cx="3474608" cy="5906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 smtClean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 中核市への移譲事務</a:t>
            </a:r>
            <a:endParaRPr lang="en-US" altLang="ja-JP" sz="2400" dirty="0" smtClean="0">
              <a:solidFill>
                <a:srgbClr val="0000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860921" y="3936398"/>
            <a:ext cx="4151915" cy="1188841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◆ 保健所業務と保健センターなどとが連携し、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総合的で質の高い地域保健サービスが充実</a:t>
            </a: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◆ 駅南庁舎に、保健所、保健センター、子育て支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援機能を集めることで、周辺施設との「</a:t>
            </a:r>
            <a:r>
              <a:rPr lang="ja-JP" altLang="en-US" sz="1400" b="1" dirty="0" smtClean="0">
                <a:solidFill>
                  <a:srgbClr val="FF3300"/>
                </a:solidFill>
              </a:rPr>
              <a:t>健康・</a:t>
            </a:r>
          </a:p>
          <a:p>
            <a:r>
              <a:rPr lang="ja-JP" altLang="en-US" sz="1400" b="1" dirty="0">
                <a:solidFill>
                  <a:srgbClr val="FF3300"/>
                </a:solidFill>
              </a:rPr>
              <a:t>　</a:t>
            </a:r>
            <a:r>
              <a:rPr lang="ja-JP" altLang="en-US" sz="1400" b="1" dirty="0" smtClean="0">
                <a:solidFill>
                  <a:srgbClr val="FF3300"/>
                </a:solidFill>
              </a:rPr>
              <a:t>子</a:t>
            </a:r>
            <a:r>
              <a:rPr lang="ja-JP" altLang="en-US" sz="1400" b="1" dirty="0">
                <a:solidFill>
                  <a:srgbClr val="FF3300"/>
                </a:solidFill>
              </a:rPr>
              <a:t>育て等</a:t>
            </a:r>
            <a:r>
              <a:rPr lang="ja-JP" altLang="en-US" sz="1400" b="1" dirty="0" smtClean="0">
                <a:solidFill>
                  <a:srgbClr val="FF3300"/>
                </a:solidFill>
              </a:rPr>
              <a:t>の総合</a:t>
            </a:r>
            <a:r>
              <a:rPr lang="ja-JP" altLang="en-US" sz="1400" b="1" dirty="0">
                <a:solidFill>
                  <a:srgbClr val="FF3300"/>
                </a:solidFill>
              </a:rPr>
              <a:t>支援拠点</a:t>
            </a:r>
            <a:r>
              <a:rPr lang="ja-JP" altLang="en-US" sz="1400" dirty="0" smtClean="0">
                <a:solidFill>
                  <a:schemeClr val="tx1"/>
                </a:solidFill>
              </a:rPr>
              <a:t>」の整備ができる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909212" y="3057174"/>
            <a:ext cx="4108397" cy="885630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b="1" dirty="0" smtClean="0">
                <a:solidFill>
                  <a:srgbClr val="C00000"/>
                </a:solidFill>
                <a:latin typeface="+mj-ea"/>
                <a:ea typeface="+mj-ea"/>
              </a:rPr>
              <a:t>② 保健所の設置とあわせて</a:t>
            </a:r>
            <a:r>
              <a:rPr lang="en-US" altLang="ja-JP" b="1" dirty="0" smtClean="0">
                <a:solidFill>
                  <a:srgbClr val="C00000"/>
                </a:solidFill>
                <a:latin typeface="+mj-ea"/>
                <a:ea typeface="+mj-ea"/>
              </a:rPr>
              <a:t>､</a:t>
            </a:r>
            <a:r>
              <a:rPr lang="ja-JP" altLang="en-US" b="1" dirty="0" smtClean="0">
                <a:solidFill>
                  <a:srgbClr val="C00000"/>
                </a:solidFill>
                <a:latin typeface="+mj-ea"/>
                <a:ea typeface="+mj-ea"/>
              </a:rPr>
              <a:t>総合的で</a:t>
            </a:r>
          </a:p>
          <a:p>
            <a:r>
              <a:rPr lang="ja-JP" altLang="en-US" b="1" dirty="0">
                <a:solidFill>
                  <a:srgbClr val="C00000"/>
                </a:solidFill>
                <a:latin typeface="+mj-ea"/>
                <a:ea typeface="+mj-ea"/>
              </a:rPr>
              <a:t>　</a:t>
            </a:r>
            <a:r>
              <a:rPr lang="ja-JP" altLang="en-US" b="1" dirty="0" smtClean="0">
                <a:solidFill>
                  <a:srgbClr val="C00000"/>
                </a:solidFill>
                <a:latin typeface="+mj-ea"/>
                <a:ea typeface="+mj-ea"/>
              </a:rPr>
              <a:t>質の高い地域保健サービスが充実し</a:t>
            </a:r>
          </a:p>
          <a:p>
            <a:r>
              <a:rPr lang="ja-JP" altLang="en-US" b="1" dirty="0">
                <a:solidFill>
                  <a:srgbClr val="C00000"/>
                </a:solidFill>
                <a:latin typeface="+mj-ea"/>
                <a:ea typeface="+mj-ea"/>
              </a:rPr>
              <a:t>　</a:t>
            </a:r>
            <a:r>
              <a:rPr lang="ja-JP" altLang="en-US" b="1" dirty="0" smtClean="0">
                <a:solidFill>
                  <a:srgbClr val="C00000"/>
                </a:solidFill>
                <a:latin typeface="+mj-ea"/>
                <a:ea typeface="+mj-ea"/>
              </a:rPr>
              <a:t>ます</a:t>
            </a:r>
            <a:endParaRPr kumimoji="1" lang="en-US" altLang="ja-JP" b="1" dirty="0" smtClean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842590" y="5679650"/>
            <a:ext cx="4165930" cy="98971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◆ 「</a:t>
            </a:r>
            <a:r>
              <a:rPr lang="ja-JP" altLang="en-US" sz="1400" b="1" dirty="0" smtClean="0">
                <a:solidFill>
                  <a:srgbClr val="FF3300"/>
                </a:solidFill>
              </a:rPr>
              <a:t>連携中枢都市</a:t>
            </a:r>
            <a:r>
              <a:rPr lang="ja-JP" altLang="en-US" sz="1400" dirty="0" smtClean="0">
                <a:solidFill>
                  <a:schemeClr val="tx1"/>
                </a:solidFill>
              </a:rPr>
              <a:t>」となることで、山陰東部圏域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の一体的な発展に大きく寄与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◆</a:t>
            </a:r>
            <a:r>
              <a:rPr lang="ja-JP" altLang="en-US" sz="1400" dirty="0" smtClean="0">
                <a:solidFill>
                  <a:schemeClr val="tx1"/>
                </a:solidFill>
              </a:rPr>
              <a:t> 中核市としてイメージアップ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⇒　拠点施設の整備や産業集積に効果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926253" y="5301208"/>
            <a:ext cx="4116314" cy="378442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kumimoji="1" lang="ja-JP" altLang="en-US" b="1" dirty="0" smtClean="0">
                <a:solidFill>
                  <a:srgbClr val="C00000"/>
                </a:solidFill>
                <a:latin typeface="+mj-ea"/>
                <a:ea typeface="+mj-ea"/>
              </a:rPr>
              <a:t>③ 山陰東部圏域の発展に寄与します</a:t>
            </a:r>
            <a:endParaRPr kumimoji="1" lang="ja-JP" altLang="en-US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3" name="横巻き 2"/>
          <p:cNvSpPr/>
          <p:nvPr/>
        </p:nvSpPr>
        <p:spPr>
          <a:xfrm>
            <a:off x="469662" y="725957"/>
            <a:ext cx="3678740" cy="1273124"/>
          </a:xfrm>
          <a:prstGeom prst="horizontalScroll">
            <a:avLst>
              <a:gd name="adj" fmla="val 8415"/>
            </a:avLst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tx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＜移譲方針＞</a:t>
            </a:r>
            <a:r>
              <a:rPr kumimoji="1" lang="en-US" altLang="ja-JP" sz="1600" b="1" dirty="0" smtClean="0">
                <a:solidFill>
                  <a:schemeClr val="tx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sz="1600" b="1" dirty="0" smtClean="0">
                <a:solidFill>
                  <a:schemeClr val="tx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・市民サービスの向上を図るため、</a:t>
            </a:r>
          </a:p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県から円滑に事務を移譲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994512" y="135313"/>
            <a:ext cx="1919620" cy="5597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効果・</a:t>
            </a:r>
            <a:r>
              <a:rPr lang="ja-JP" altLang="en-US" sz="2400" b="1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メリット</a:t>
            </a:r>
            <a:endParaRPr lang="ja-JP" altLang="en-US" sz="2400" b="1" dirty="0" smtClean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53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89623" y="2855318"/>
            <a:ext cx="4680519" cy="3744902"/>
            <a:chOff x="4491122" y="3284984"/>
            <a:chExt cx="4572000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1122" y="3284984"/>
              <a:ext cx="4572000" cy="3429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正方形/長方形 1"/>
            <p:cNvSpPr/>
            <p:nvPr/>
          </p:nvSpPr>
          <p:spPr>
            <a:xfrm>
              <a:off x="5684946" y="5085184"/>
              <a:ext cx="1623358" cy="7217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 smtClean="0">
                  <a:solidFill>
                    <a:srgbClr val="C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福祉保健</a:t>
              </a:r>
            </a:p>
            <a:p>
              <a:pPr algn="ctr"/>
              <a:r>
                <a:rPr kumimoji="1" lang="ja-JP" altLang="en-US" sz="2400" b="1" dirty="0" smtClean="0">
                  <a:solidFill>
                    <a:srgbClr val="C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ゾーン</a:t>
              </a:r>
              <a:endParaRPr kumimoji="1" lang="ja-JP" altLang="en-US" sz="2400" b="1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6" name="タイトル 1"/>
          <p:cNvSpPr txBox="1">
            <a:spLocks/>
          </p:cNvSpPr>
          <p:nvPr/>
        </p:nvSpPr>
        <p:spPr>
          <a:xfrm>
            <a:off x="1941694" y="980728"/>
            <a:ext cx="5116596" cy="5906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ja-JP" sz="1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27</a:t>
            </a:r>
            <a:r>
              <a:rPr lang="ja-JP" altLang="en-US" sz="1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年３月</a:t>
            </a:r>
          </a:p>
          <a:p>
            <a:pPr algn="l"/>
            <a:r>
              <a:rPr lang="ja-JP" altLang="en-US" sz="1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鳥取市保健所設置検討有識者委員会による提言</a:t>
            </a:r>
            <a:endParaRPr lang="en-US" altLang="ja-JP" sz="1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4324226" y="1571372"/>
            <a:ext cx="280439" cy="335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755576" y="1934572"/>
            <a:ext cx="7488832" cy="63033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鳥取市保健所設置基本構想 </a:t>
            </a:r>
            <a:r>
              <a:rPr kumimoji="1" lang="en-US" altLang="ja-JP" sz="24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1" lang="ja-JP" altLang="en-US" sz="24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案</a:t>
            </a:r>
            <a:r>
              <a:rPr kumimoji="1" lang="en-US" altLang="ja-JP" sz="24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kumimoji="1" lang="ja-JP" altLang="en-US" sz="24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716916" y="3434250"/>
            <a:ext cx="4319579" cy="2587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駅南庁舎活用のメリット</a:t>
            </a:r>
            <a:r>
              <a:rPr kumimoji="1" lang="en-US" altLang="ja-JP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dirty="0" smtClean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 東部圏域の中心、</a:t>
            </a:r>
            <a:r>
              <a:rPr lang="ja-JP" altLang="en-US" sz="1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公共交通機関の利便性や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駐車場を確保できる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 さざんか会館、高齢者福祉センター、さわやか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会館などとの「</a:t>
            </a:r>
            <a:r>
              <a:rPr kumimoji="1" lang="ja-JP" altLang="en-US" sz="1600" b="1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福祉保健ゾーン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」としての相乗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効果</a:t>
            </a:r>
            <a:r>
              <a:rPr lang="ja-JP" altLang="en-US" sz="1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が見込める</a:t>
            </a:r>
            <a:endParaRPr kumimoji="1" lang="ja-JP" altLang="en-US" sz="1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 保健所のほか、保健センター、子育て支援機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能等をあわせて配置できるスペースがある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 現在の施設を活用することで施設整備費を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抑制できる</a:t>
            </a:r>
            <a:endParaRPr kumimoji="1"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743523" y="2825066"/>
            <a:ext cx="4203054" cy="576064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駅南庁舎を活用して整備</a:t>
            </a:r>
            <a:endParaRPr kumimoji="1" lang="ja-JP" altLang="en-US" sz="24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824246" y="216972"/>
            <a:ext cx="7560840" cy="61974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健康・子育て等の総合支援拠点を整備します</a:t>
            </a:r>
            <a:endParaRPr kumimoji="1" lang="ja-JP" altLang="en-US" sz="28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334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38840" y="1196752"/>
            <a:ext cx="3384376" cy="46664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新たな広域連携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3947384" y="1769864"/>
            <a:ext cx="5129792" cy="4971504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連携</a:t>
            </a:r>
            <a:r>
              <a:rPr lang="ja-JP" altLang="en-US" b="1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中枢都市の要件を満たす市と、近隣市町村が「連携協約」を締結</a:t>
            </a:r>
          </a:p>
          <a:p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rgbClr val="FF3300"/>
                </a:solidFill>
                <a:latin typeface="+mn-ea"/>
              </a:rPr>
              <a:t>① 圏域全体の経済成長をけん引</a:t>
            </a:r>
            <a:endParaRPr kumimoji="1" lang="en-US" altLang="ja-JP" sz="2000" dirty="0" smtClean="0">
              <a:solidFill>
                <a:srgbClr val="FF3300"/>
              </a:solidFill>
              <a:latin typeface="+mn-ea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・圏域内の多様な資源・企業・人材を動員し、</a:t>
            </a:r>
          </a:p>
          <a:p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　連携中枢都市が成長のエンジンとなり、</a:t>
            </a:r>
          </a:p>
          <a:p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　産学金官民が連携して経済をけん引</a:t>
            </a:r>
            <a:endParaRPr kumimoji="1" lang="en-US" altLang="ja-JP" dirty="0" smtClean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rgbClr val="FF3300"/>
                </a:solidFill>
                <a:latin typeface="+mn-ea"/>
              </a:rPr>
              <a:t>② 高い次元の都市機能の集積</a:t>
            </a:r>
            <a:endParaRPr kumimoji="1" lang="en-US" altLang="ja-JP" sz="2000" dirty="0" smtClean="0">
              <a:solidFill>
                <a:srgbClr val="FF3300"/>
              </a:solidFill>
              <a:latin typeface="+mn-ea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　・都市圏域全体に対する高度・専門的なサー</a:t>
            </a:r>
          </a:p>
          <a:p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　ビスを提供し、グローバルな人材が集まる</a:t>
            </a:r>
          </a:p>
          <a:p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　環境を構築</a:t>
            </a:r>
            <a:endParaRPr lang="en-US" altLang="ja-JP" dirty="0">
              <a:solidFill>
                <a:schemeClr val="tx1"/>
              </a:solidFill>
              <a:latin typeface="+mn-ea"/>
            </a:endParaRPr>
          </a:p>
          <a:p>
            <a:endParaRPr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rgbClr val="FF3300"/>
                </a:solidFill>
                <a:latin typeface="+mn-ea"/>
              </a:rPr>
              <a:t>③ 圏域全体の生活関連機能ｻｰﾋﾞｽの向上</a:t>
            </a:r>
            <a:endParaRPr kumimoji="1" lang="en-US" altLang="ja-JP" sz="2000" dirty="0" smtClean="0">
              <a:solidFill>
                <a:srgbClr val="FF3300"/>
              </a:solidFill>
              <a:latin typeface="+mn-ea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・都市圏域全体の利便性を向上し、近隣市町</a:t>
            </a:r>
          </a:p>
          <a:p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　村の住民のニーズにも対応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役割に応じて、連携中枢都市となる市に地方財政措置（普通交付税及び特別交付税）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9512" y="1907209"/>
            <a:ext cx="3767872" cy="29609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</a:rPr>
              <a:t>○ 鳥取・因幡 定住</a:t>
            </a:r>
            <a:r>
              <a:rPr lang="ja-JP" altLang="en-US" b="1" dirty="0">
                <a:solidFill>
                  <a:schemeClr val="tx1"/>
                </a:solidFill>
              </a:rPr>
              <a:t>自立圏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鳥取市　＋　県東部４町・兵庫県新温泉町</a:t>
            </a:r>
          </a:p>
          <a:p>
            <a:endParaRPr lang="ja-JP" altLang="en-US" sz="1400" dirty="0" smtClean="0">
              <a:solidFill>
                <a:schemeClr val="tx1"/>
              </a:solidFill>
            </a:endParaRPr>
          </a:p>
          <a:p>
            <a:endParaRPr lang="ja-JP" altLang="en-US" sz="1400" dirty="0">
              <a:solidFill>
                <a:schemeClr val="tx1"/>
              </a:solidFill>
            </a:endParaRPr>
          </a:p>
          <a:p>
            <a:endParaRPr lang="ja-JP" altLang="en-US" sz="1400" dirty="0">
              <a:solidFill>
                <a:schemeClr val="tx1"/>
              </a:solidFill>
            </a:endParaRPr>
          </a:p>
          <a:p>
            <a:r>
              <a:rPr kumimoji="1" lang="ja-JP" altLang="en-US" b="1" dirty="0" smtClean="0">
                <a:solidFill>
                  <a:srgbClr val="FF3300"/>
                </a:solidFill>
              </a:rPr>
              <a:t>◎ 連携中枢都市</a:t>
            </a:r>
            <a:r>
              <a:rPr kumimoji="1" lang="en-US" altLang="ja-JP" b="1" dirty="0" smtClean="0">
                <a:solidFill>
                  <a:srgbClr val="FF3300"/>
                </a:solidFill>
              </a:rPr>
              <a:t>(</a:t>
            </a:r>
            <a:r>
              <a:rPr kumimoji="1" lang="ja-JP" altLang="en-US" b="1" dirty="0" smtClean="0">
                <a:solidFill>
                  <a:srgbClr val="FF3300"/>
                </a:solidFill>
              </a:rPr>
              <a:t>連携中枢都市圏</a:t>
            </a:r>
            <a:r>
              <a:rPr kumimoji="1" lang="en-US" altLang="ja-JP" b="1" dirty="0" smtClean="0">
                <a:solidFill>
                  <a:srgbClr val="FF3300"/>
                </a:solidFill>
              </a:rPr>
              <a:t>)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政令指定都市及び中核市が対象。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国は、連携中枢都市圏の取り組みを、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財政措置等で支援。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014208" y="1196752"/>
            <a:ext cx="4950280" cy="46664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連携中枢都市の役割</a:t>
            </a:r>
            <a:endParaRPr kumimoji="1" lang="ja-JP" altLang="en-US" sz="2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326681" y="647746"/>
            <a:ext cx="3588880" cy="5127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2800" b="1" dirty="0" smtClean="0">
                <a:solidFill>
                  <a:srgbClr val="6600FF"/>
                </a:solidFill>
              </a:rPr>
              <a:t>連携中枢都市 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とは</a:t>
            </a:r>
          </a:p>
        </p:txBody>
      </p:sp>
      <p:sp>
        <p:nvSpPr>
          <p:cNvPr id="12" name="下矢印 11"/>
          <p:cNvSpPr/>
          <p:nvPr/>
        </p:nvSpPr>
        <p:spPr>
          <a:xfrm>
            <a:off x="1598893" y="2978570"/>
            <a:ext cx="312902" cy="427744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298922" y="7124"/>
            <a:ext cx="8559620" cy="640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>
                <a:solidFill>
                  <a:srgbClr val="FF66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山陰</a:t>
            </a:r>
            <a:r>
              <a:rPr lang="ja-JP" altLang="en-US" sz="3200" dirty="0">
                <a:solidFill>
                  <a:srgbClr val="FF66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東部圏域の発展に寄与</a:t>
            </a:r>
            <a:r>
              <a:rPr lang="ja-JP" altLang="en-US" sz="3200" dirty="0" smtClean="0">
                <a:solidFill>
                  <a:srgbClr val="FF66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します</a:t>
            </a:r>
            <a:endParaRPr lang="en-US" altLang="ja-JP" sz="3200" dirty="0" smtClean="0">
              <a:solidFill>
                <a:srgbClr val="FF66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5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8" y="692696"/>
            <a:ext cx="8710934" cy="5577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475656" y="260688"/>
            <a:ext cx="633670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</a:rPr>
              <a:t>連携中枢都市になれるのは････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線吹き出し 1 (枠付き) 3"/>
          <p:cNvSpPr/>
          <p:nvPr/>
        </p:nvSpPr>
        <p:spPr>
          <a:xfrm>
            <a:off x="4355976" y="2276872"/>
            <a:ext cx="1944216" cy="720080"/>
          </a:xfrm>
          <a:prstGeom prst="borderCallout1">
            <a:avLst>
              <a:gd name="adj1" fmla="val 100714"/>
              <a:gd name="adj2" fmla="val -70"/>
              <a:gd name="adj3" fmla="val 305049"/>
              <a:gd name="adj4" fmla="val -14287"/>
            </a:avLst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山陰地方では鳥取市と</a:t>
            </a:r>
          </a:p>
          <a:p>
            <a:r>
              <a:rPr kumimoji="1"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松江市が対象になります</a:t>
            </a:r>
            <a:endParaRPr kumimoji="1" lang="ja-JP" altLang="en-US" sz="1200" b="1" dirty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657110" y="6381328"/>
            <a:ext cx="330195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出典：総務省「連携中枢都市」関係説明資料</a:t>
            </a:r>
          </a:p>
        </p:txBody>
      </p:sp>
    </p:spTree>
    <p:extLst>
      <p:ext uri="{BB962C8B-B14F-4D97-AF65-F5344CB8AC3E}">
        <p14:creationId xmlns:p14="http://schemas.microsoft.com/office/powerpoint/2010/main" val="244892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971600" y="44624"/>
            <a:ext cx="734481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66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中核市移行のための準備・手続きスケジュール</a:t>
            </a:r>
            <a:r>
              <a:rPr kumimoji="1" lang="en-US" altLang="ja-JP" sz="2400" dirty="0" smtClean="0">
                <a:solidFill>
                  <a:srgbClr val="66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1" lang="ja-JP" altLang="en-US" sz="2400" dirty="0" smtClean="0">
                <a:solidFill>
                  <a:srgbClr val="66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案</a:t>
            </a:r>
            <a:r>
              <a:rPr kumimoji="1" lang="en-US" altLang="ja-JP" sz="2400" dirty="0" smtClean="0">
                <a:solidFill>
                  <a:srgbClr val="66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kumimoji="1" lang="ja-JP" altLang="en-US" sz="2400" dirty="0">
              <a:solidFill>
                <a:srgbClr val="66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725370"/>
              </p:ext>
            </p:extLst>
          </p:nvPr>
        </p:nvGraphicFramePr>
        <p:xfrm>
          <a:off x="251520" y="643576"/>
          <a:ext cx="8712968" cy="609779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84176"/>
                <a:gridCol w="2088232"/>
                <a:gridCol w="2088232"/>
                <a:gridCol w="1863207"/>
                <a:gridCol w="1089121"/>
              </a:tblGrid>
              <a:tr h="5274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項　目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Ｈ</a:t>
                      </a:r>
                      <a:r>
                        <a:rPr kumimoji="1" lang="ja-JP" altLang="en-US" sz="1400" baseline="0" dirty="0" smtClean="0"/>
                        <a:t> </a:t>
                      </a:r>
                      <a:r>
                        <a:rPr kumimoji="1" lang="ja-JP" altLang="en-US" sz="1400" dirty="0" smtClean="0"/>
                        <a:t>２７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Ｈ ２８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Ｈ ２９</a:t>
                      </a:r>
                      <a:endParaRPr kumimoji="1" lang="ja-JP" altLang="en-US" sz="14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Ｈ ３０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1406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ja-JP" altLang="en-US" sz="1400" b="1" dirty="0" smtClean="0"/>
                        <a:t>国</a:t>
                      </a:r>
                      <a:r>
                        <a:rPr kumimoji="1" lang="ja-JP" altLang="en-US" sz="1400" b="1" baseline="0" dirty="0" smtClean="0"/>
                        <a:t> ほか</a:t>
                      </a:r>
                      <a:r>
                        <a:rPr kumimoji="1" lang="ja-JP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  <a:p>
                      <a:r>
                        <a:rPr kumimoji="1" lang="ja-JP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移行手続き等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</a:tr>
              <a:tr h="111406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県・市</a:t>
                      </a:r>
                    </a:p>
                    <a:p>
                      <a:r>
                        <a:rPr kumimoji="1" lang="ja-JP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事務事業調整等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</a:tr>
              <a:tr h="111406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</a:t>
                      </a:r>
                    </a:p>
                    <a:p>
                      <a:r>
                        <a:rPr kumimoji="1" lang="ja-JP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検討・準備等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</a:tr>
              <a:tr h="111406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保健所の設置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</a:tr>
              <a:tr h="111406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広報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7" name="右矢印 6"/>
          <p:cNvSpPr/>
          <p:nvPr/>
        </p:nvSpPr>
        <p:spPr>
          <a:xfrm>
            <a:off x="1885026" y="2360320"/>
            <a:ext cx="1224136" cy="936104"/>
          </a:xfrm>
          <a:prstGeom prst="rightArrow">
            <a:avLst>
              <a:gd name="adj1" fmla="val 63675"/>
              <a:gd name="adj2" fmla="val 2948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移譲事務の</a:t>
            </a: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協議・調整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4008990" y="2382048"/>
            <a:ext cx="3816424" cy="936104"/>
          </a:xfrm>
          <a:prstGeom prst="rightArrow">
            <a:avLst>
              <a:gd name="adj1" fmla="val 57814"/>
              <a:gd name="adj2" fmla="val 40232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事務マニュアル作成・引き継ぎ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1885026" y="3435872"/>
            <a:ext cx="2040540" cy="356608"/>
          </a:xfrm>
          <a:prstGeom prst="rightArrow">
            <a:avLst>
              <a:gd name="adj1" fmla="val 69536"/>
              <a:gd name="adj2" fmla="val 34760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組織･人員体制の検討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3988961" y="3779922"/>
            <a:ext cx="3836412" cy="436158"/>
          </a:xfrm>
          <a:prstGeom prst="rightArrow">
            <a:avLst>
              <a:gd name="adj1" fmla="val 54858"/>
              <a:gd name="adj2" fmla="val 40232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職員派遣研修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3997574" y="3394720"/>
            <a:ext cx="3384376" cy="438912"/>
          </a:xfrm>
          <a:prstGeom prst="rightArrow">
            <a:avLst>
              <a:gd name="adj1" fmla="val 54858"/>
              <a:gd name="adj2" fmla="val 40232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組織改編準備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2312830" y="3819701"/>
            <a:ext cx="1592772" cy="356600"/>
          </a:xfrm>
          <a:prstGeom prst="rightArrow">
            <a:avLst>
              <a:gd name="adj1" fmla="val 69536"/>
              <a:gd name="adj2" fmla="val 35436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職員研修計画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1867752" y="4725144"/>
            <a:ext cx="1008112" cy="720080"/>
          </a:xfrm>
          <a:prstGeom prst="homePlate">
            <a:avLst>
              <a:gd name="adj" fmla="val 20793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保健所設置</a:t>
            </a: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基本構想の</a:t>
            </a: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検討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ホームベース 16"/>
          <p:cNvSpPr/>
          <p:nvPr/>
        </p:nvSpPr>
        <p:spPr>
          <a:xfrm>
            <a:off x="3952479" y="4653136"/>
            <a:ext cx="2036212" cy="325752"/>
          </a:xfrm>
          <a:prstGeom prst="homePlate">
            <a:avLst>
              <a:gd name="adj" fmla="val 20793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駅南庁舎　整備計画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ホームベース 17"/>
          <p:cNvSpPr/>
          <p:nvPr/>
        </p:nvSpPr>
        <p:spPr>
          <a:xfrm>
            <a:off x="6053860" y="4653136"/>
            <a:ext cx="2880320" cy="325752"/>
          </a:xfrm>
          <a:prstGeom prst="homePlate">
            <a:avLst>
              <a:gd name="adj" fmla="val 20793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　駅南庁舎　設計業務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ホームベース 18"/>
          <p:cNvSpPr/>
          <p:nvPr/>
        </p:nvSpPr>
        <p:spPr>
          <a:xfrm>
            <a:off x="3952479" y="5085184"/>
            <a:ext cx="2616319" cy="406144"/>
          </a:xfrm>
          <a:prstGeom prst="homePlate">
            <a:avLst>
              <a:gd name="adj" fmla="val 20793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県施設移管準備</a:t>
            </a: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施設設計等業務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ホームベース 19"/>
          <p:cNvSpPr/>
          <p:nvPr/>
        </p:nvSpPr>
        <p:spPr>
          <a:xfrm>
            <a:off x="6761244" y="5085184"/>
            <a:ext cx="1080120" cy="406144"/>
          </a:xfrm>
          <a:prstGeom prst="homePlate">
            <a:avLst>
              <a:gd name="adj" fmla="val 20793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県施設移管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必要施設整備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2" name="ホームベース 21"/>
          <p:cNvSpPr/>
          <p:nvPr/>
        </p:nvSpPr>
        <p:spPr>
          <a:xfrm>
            <a:off x="1839152" y="5877272"/>
            <a:ext cx="6837304" cy="720080"/>
          </a:xfrm>
          <a:prstGeom prst="homePlate">
            <a:avLst>
              <a:gd name="adj" fmla="val 20793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市報、市ホームページ、ケーブルテレビ、チラシ等</a:t>
            </a:r>
            <a:r>
              <a:rPr kumimoji="1" lang="ja-JP" altLang="en-US" sz="1200" smtClean="0">
                <a:solidFill>
                  <a:schemeClr val="tx1"/>
                </a:solidFill>
              </a:rPr>
              <a:t>による広報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7956376" y="1320930"/>
            <a:ext cx="864096" cy="5276422"/>
          </a:xfrm>
          <a:prstGeom prst="rightArrow">
            <a:avLst>
              <a:gd name="adj1" fmla="val 67669"/>
              <a:gd name="adj2" fmla="val 45311"/>
            </a:avLst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kumimoji="1" lang="ja-JP" altLang="en-US" sz="2400" b="1" dirty="0" smtClean="0">
                <a:solidFill>
                  <a:srgbClr val="C00000"/>
                </a:solidFill>
              </a:rPr>
              <a:t>中核市移行</a:t>
            </a:r>
            <a:endParaRPr kumimoji="1" lang="ja-JP" altLang="en-US" sz="2400" b="1" dirty="0">
              <a:solidFill>
                <a:srgbClr val="C00000"/>
              </a:solidFill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3952478" y="1243942"/>
            <a:ext cx="1449625" cy="936104"/>
          </a:xfrm>
          <a:prstGeom prst="rightArrow">
            <a:avLst>
              <a:gd name="adj1" fmla="val 57814"/>
              <a:gd name="adj2" fmla="val 40232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国 提出資料 作成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402104" y="1172008"/>
            <a:ext cx="257724" cy="11297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国ヒアリング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1933992" y="1254068"/>
            <a:ext cx="1629896" cy="936104"/>
          </a:xfrm>
          <a:prstGeom prst="rightArrow">
            <a:avLst>
              <a:gd name="adj1" fmla="val 57814"/>
              <a:gd name="adj2" fmla="val 40232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国 提出資料 準備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650458" y="2070668"/>
            <a:ext cx="1843562" cy="2023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000" b="1" dirty="0" smtClean="0">
                <a:solidFill>
                  <a:schemeClr val="tx1"/>
                </a:solidFill>
              </a:rPr>
              <a:t>○ 市議会へ申し出議案提出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981811" y="1905364"/>
            <a:ext cx="1843562" cy="1653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000" b="1" dirty="0" smtClean="0">
                <a:solidFill>
                  <a:schemeClr val="tx1"/>
                </a:solidFill>
              </a:rPr>
              <a:t>◎ 県知事へ同意申し出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228184" y="1683768"/>
            <a:ext cx="1843562" cy="2430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</a:rPr>
              <a:t>◎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 県議会へ同意議案提出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6472854" y="1458466"/>
            <a:ext cx="1843562" cy="2425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</a:rPr>
              <a:t>◎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 県→国への申し出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7015520" y="1236944"/>
            <a:ext cx="1172106" cy="2425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200" b="1" dirty="0" smtClean="0">
                <a:solidFill>
                  <a:srgbClr val="C00000"/>
                </a:solidFill>
              </a:rPr>
              <a:t>●政令指定</a:t>
            </a:r>
            <a:endParaRPr kumimoji="1" lang="ja-JP" altLang="en-US" sz="1200" b="1" dirty="0">
              <a:solidFill>
                <a:srgbClr val="C00000"/>
              </a:solidFill>
            </a:endParaRPr>
          </a:p>
        </p:txBody>
      </p:sp>
      <p:sp>
        <p:nvSpPr>
          <p:cNvPr id="32" name="右矢印 31"/>
          <p:cNvSpPr/>
          <p:nvPr/>
        </p:nvSpPr>
        <p:spPr>
          <a:xfrm>
            <a:off x="3997574" y="4180614"/>
            <a:ext cx="3384376" cy="328506"/>
          </a:xfrm>
          <a:prstGeom prst="rightArrow">
            <a:avLst>
              <a:gd name="adj1" fmla="val 69536"/>
              <a:gd name="adj2" fmla="val 35436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条例・規則等 整備準備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98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95536" y="912792"/>
            <a:ext cx="8640960" cy="41944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Ｑ１　中核市へ移行したら、市民・事業者の税金が上がりませんか？</a:t>
            </a:r>
            <a:endParaRPr kumimoji="1" lang="ja-JP" altLang="en-US" sz="20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544240" y="260648"/>
            <a:ext cx="633670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</a:rPr>
              <a:t>中核市への移行　Ｑ ＆ Ａ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536128" y="1317392"/>
            <a:ext cx="8496944" cy="1008112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Ａ　中核市への移行により、税金が上がることはありません。</a:t>
            </a:r>
          </a:p>
          <a:p>
            <a:pPr algn="l"/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「事業所税」は、人口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万人以上の市のうち政令で指定する市が行う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ものと</a:t>
            </a:r>
          </a:p>
          <a:p>
            <a:pPr algn="l"/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されており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（地方税法）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中核市への移行とは関係がありません。</a:t>
            </a:r>
          </a:p>
          <a:p>
            <a:pPr algn="l"/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endParaRPr lang="ja-JP" altLang="en-US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98960" y="2548912"/>
            <a:ext cx="8640960" cy="43204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Ｑ２　中核市へ移行して、市の財政負担が増えませんか？</a:t>
            </a:r>
            <a:endParaRPr kumimoji="1" lang="ja-JP" altLang="en-US" sz="20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539552" y="2980960"/>
            <a:ext cx="8496944" cy="1008112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Ａ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中核市になると、国から交付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される地方交付税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が増額されるほか、県から</a:t>
            </a:r>
          </a:p>
          <a:p>
            <a:pPr algn="l"/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市へ権限移譲交付金が支給されます。</a:t>
            </a:r>
          </a:p>
          <a:p>
            <a:pPr algn="l"/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これらの歳入により、中核市としての市民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サービス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の維持・向上を図ります。</a:t>
            </a:r>
            <a:endParaRPr lang="ja-JP" altLang="en-US" sz="2000" b="1" dirty="0" smtClean="0">
              <a:solidFill>
                <a:srgbClr val="FF33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92112" y="4241680"/>
            <a:ext cx="8640960" cy="43204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Ｑ３　移行時</a:t>
            </a:r>
            <a:r>
              <a:rPr lang="ja-JP" altLang="en-US" sz="20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20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引き継ぎや、専門的</a:t>
            </a:r>
            <a:r>
              <a:rPr lang="ja-JP" altLang="en-US" sz="20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な職員の</a:t>
            </a:r>
            <a:r>
              <a:rPr lang="ja-JP" altLang="en-US" sz="20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確保など</a:t>
            </a:r>
            <a:r>
              <a:rPr kumimoji="1" lang="ja-JP" altLang="en-US" sz="20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、心配ないですか？</a:t>
            </a:r>
            <a:endParaRPr kumimoji="1" lang="ja-JP" altLang="en-US" sz="20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536128" y="4673728"/>
            <a:ext cx="8607872" cy="1283592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Ａ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中核市移行までに、各分野でしっかりと引き継ぎを行うだけでなく、県・市の</a:t>
            </a:r>
          </a:p>
          <a:p>
            <a:pPr algn="l"/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間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で職員派遣研修を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行うなどして、円滑に業務移行できるよう準備を進めます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ja-JP" altLang="en-US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411060" y="5589239"/>
            <a:ext cx="8344544" cy="1154917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000" dirty="0" smtClean="0">
                <a:solidFill>
                  <a:srgbClr val="9933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000" dirty="0" smtClean="0">
                <a:solidFill>
                  <a:srgbClr val="9933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問い合わせ先</a:t>
            </a:r>
            <a:r>
              <a:rPr lang="en-US" altLang="ja-JP" sz="2000" dirty="0" smtClean="0">
                <a:solidFill>
                  <a:srgbClr val="9933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ja-JP" altLang="en-US" sz="2000" dirty="0" smtClean="0">
              <a:solidFill>
                <a:srgbClr val="9933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中核市移行に関すること　　→　中核市推進監　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 (0857)20-3125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  <a:p>
            <a:pPr algn="l"/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保健所の設置に関すること　→　保健所準備室　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 (0857)20-3914</a:t>
            </a:r>
            <a:endParaRPr lang="ja-JP" altLang="en-US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6760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258392" y="1603748"/>
            <a:ext cx="8784976" cy="393954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鳥取市は、</a:t>
            </a:r>
            <a:r>
              <a:rPr lang="ja-JP" altLang="en-US" sz="2000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県都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として、</a:t>
            </a:r>
            <a:r>
              <a:rPr lang="ja-JP" altLang="en-US" sz="2000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山陰東部圏域の政治・経済・文化の中心都</a:t>
            </a:r>
            <a:r>
              <a:rPr lang="ja-JP" altLang="en-US" sz="2000" dirty="0" smtClean="0">
                <a:solidFill>
                  <a:srgbClr val="FF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として</a:t>
            </a: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発展してきました。</a:t>
            </a:r>
          </a:p>
          <a:p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平成</a:t>
            </a:r>
            <a:r>
              <a:rPr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は、政令市、中核市に次ぐ「</a:t>
            </a:r>
            <a:r>
              <a:rPr lang="ja-JP" altLang="en-US" sz="2000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特例市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」となってより多くの権限を</a:t>
            </a: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受け、市民に身近なサービスの充実を図るとともに、自己決定権の拡大による</a:t>
            </a: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自立的な都市経営の推進に努めてきました。</a:t>
            </a: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しかし、</a:t>
            </a:r>
            <a:r>
              <a:rPr lang="ja-JP" altLang="en-US" sz="2000" dirty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ja-JP" sz="2000" dirty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27</a:t>
            </a:r>
            <a:r>
              <a:rPr lang="ja-JP" altLang="en-US" sz="2000" dirty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年４月に特例市制度</a:t>
            </a:r>
            <a:r>
              <a:rPr lang="ja-JP" altLang="en-US" sz="2000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は廃止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されました。一方、</a:t>
            </a:r>
            <a:r>
              <a:rPr lang="ja-JP" altLang="en-US" sz="2000" dirty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中核市の要件</a:t>
            </a:r>
            <a:r>
              <a:rPr lang="ja-JP" altLang="en-US" sz="2000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</a:p>
          <a:p>
            <a:r>
              <a:rPr lang="ja-JP" altLang="en-US" sz="2000" dirty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人口</a:t>
            </a:r>
            <a:r>
              <a:rPr lang="en-US" altLang="ja-JP" sz="2000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2000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万人</a:t>
            </a:r>
            <a:r>
              <a:rPr lang="ja-JP" altLang="en-US" sz="2000" dirty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以上に緩和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され、鳥取市は中核市への移行が可能となりました。</a:t>
            </a:r>
          </a:p>
          <a:p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</a:p>
          <a:p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全国では人口減少や地域の衰退が問題となり、持続的な行政サービスの提</a:t>
            </a: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供が課題となる中、地方の都市では、その存在をかけた、地方創生の取り組み</a:t>
            </a: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が始まっています。</a:t>
            </a:r>
          </a:p>
          <a:p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国は中核市を中心とする地方圏域を「</a:t>
            </a:r>
            <a:r>
              <a:rPr lang="ja-JP" altLang="en-US" sz="2000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連携中枢都市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」圏域として、地方が踏み</a:t>
            </a: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とどまるための拠点と位置付け、支援を強化することにしています。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79512" y="5733256"/>
            <a:ext cx="8863856" cy="830997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中核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市への移行は、本市にとって、</a:t>
            </a:r>
            <a:r>
              <a:rPr lang="ja-JP" altLang="en-US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市民サービスの向上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とともに</a:t>
            </a:r>
            <a:r>
              <a:rPr lang="ja-JP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</a:p>
          <a:p>
            <a:r>
              <a:rPr lang="ja-JP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将来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</a:t>
            </a:r>
            <a:r>
              <a:rPr lang="ja-JP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向かって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本市と山陰東部圏域の発展の基礎となる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もの</a:t>
            </a:r>
            <a:r>
              <a:rPr lang="ja-JP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です。</a:t>
            </a:r>
            <a:endParaRPr lang="ja-JP" altLang="en-US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179392" y="5543288"/>
            <a:ext cx="864096" cy="261976"/>
          </a:xfrm>
          <a:prstGeom prst="downArrow">
            <a:avLst>
              <a:gd name="adj1" fmla="val 50000"/>
              <a:gd name="adj2" fmla="val 6181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836174" y="0"/>
            <a:ext cx="7629412" cy="895536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 smtClean="0">
                <a:solidFill>
                  <a:srgbClr val="FF33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前進！「</a:t>
            </a:r>
            <a:r>
              <a:rPr lang="ja-JP" altLang="en-US" sz="5400" dirty="0">
                <a:solidFill>
                  <a:srgbClr val="FF33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中核市</a:t>
            </a:r>
            <a:r>
              <a:rPr lang="ja-JP" altLang="en-US" sz="5400" dirty="0" smtClean="0">
                <a:solidFill>
                  <a:srgbClr val="FF33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」へ</a:t>
            </a:r>
            <a:endParaRPr lang="ja-JP" altLang="en-US" sz="5400" dirty="0">
              <a:solidFill>
                <a:srgbClr val="FF33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18952" y="895536"/>
            <a:ext cx="8784976" cy="576064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3600" b="1" dirty="0" smtClean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kumimoji="1" lang="en-US" altLang="ja-JP" sz="3600" b="1" dirty="0" smtClean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kumimoji="1" lang="ja-JP" altLang="en-US" sz="3600" b="1" dirty="0" smtClean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kumimoji="1" lang="en-US" altLang="ja-JP" sz="3600" b="1" dirty="0" smtClean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kumimoji="1" lang="ja-JP" altLang="en-US" sz="3600" b="1" dirty="0" smtClean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月１日の中核市移行を目指します</a:t>
            </a:r>
            <a:endParaRPr kumimoji="1" lang="ja-JP" altLang="en-US" sz="3600" b="1" dirty="0">
              <a:solidFill>
                <a:srgbClr val="99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279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424611" y="3773019"/>
            <a:ext cx="1499693" cy="2644822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特例市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4264645" y="2858768"/>
            <a:ext cx="1793528" cy="35744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kumimoji="1" lang="ja-JP" altLang="en-US" sz="4400" dirty="0" smtClean="0">
                <a:solidFill>
                  <a:srgbClr val="FF3300"/>
                </a:solidFill>
              </a:rPr>
              <a:t>中核市</a:t>
            </a:r>
            <a:endParaRPr kumimoji="1" lang="ja-JP" altLang="en-US" sz="4400" dirty="0">
              <a:solidFill>
                <a:srgbClr val="FF3300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412926" y="1685669"/>
            <a:ext cx="2341882" cy="4747515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政令指定都市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886199" y="4550781"/>
            <a:ext cx="1125118" cy="1832977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一般の市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346365" y="6078417"/>
            <a:ext cx="16561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1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万人以上</a:t>
            </a:r>
          </a:p>
          <a:p>
            <a:pPr algn="ctr"/>
            <a:r>
              <a:rPr lang="en-US" altLang="ja-JP" sz="1400" b="1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400" b="1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廃止</a:t>
            </a:r>
            <a:r>
              <a:rPr lang="en-US" altLang="ja-JP" sz="1400" b="1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 H27.4</a:t>
            </a:r>
            <a:r>
              <a:rPr lang="ja-JP" altLang="en-US" sz="1400" b="1" dirty="0" smtClean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月～</a:t>
            </a:r>
            <a:endParaRPr lang="ja-JP" altLang="en-US" sz="1400" dirty="0">
              <a:solidFill>
                <a:srgbClr val="FF66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990213" y="5866897"/>
            <a:ext cx="2342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lang="ja-JP" altLang="en-US" sz="1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万人以上</a:t>
            </a:r>
          </a:p>
          <a:p>
            <a:pPr algn="ctr"/>
            <a:r>
              <a:rPr lang="en-US" altLang="ja-JP" sz="1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改正後</a:t>
            </a:r>
            <a:r>
              <a:rPr lang="en-US" altLang="ja-JP" sz="1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 </a:t>
            </a:r>
            <a:r>
              <a:rPr lang="en-US" altLang="ja-JP" sz="2000" b="1" dirty="0" smtClean="0">
                <a:solidFill>
                  <a:srgbClr val="FF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2000" b="1" dirty="0" smtClean="0">
                <a:solidFill>
                  <a:srgbClr val="FF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万人以上</a:t>
            </a:r>
            <a:endParaRPr lang="ja-JP" altLang="en-US" sz="2000" dirty="0">
              <a:solidFill>
                <a:srgbClr val="FF33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755775" y="5924528"/>
            <a:ext cx="16561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</a:t>
            </a:r>
            <a:r>
              <a:rPr lang="ja-JP" altLang="en-US" sz="1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万人以上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534094" y="1152538"/>
            <a:ext cx="5435041" cy="13403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2000" dirty="0" smtClean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政令指定都市に次ぐ権限</a:t>
            </a:r>
          </a:p>
          <a:p>
            <a:r>
              <a:rPr kumimoji="1" lang="ja-JP" altLang="en-US" sz="2000" dirty="0" smtClean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住民に身近なサービスは身近な市で</a:t>
            </a:r>
          </a:p>
          <a:p>
            <a:r>
              <a:rPr lang="ja-JP" altLang="en-US" sz="2000" dirty="0" smtClean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人口</a:t>
            </a:r>
            <a:r>
              <a:rPr lang="en-US" altLang="ja-JP" sz="2000" dirty="0" smtClean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2000" dirty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万人未満の特例市</a:t>
            </a:r>
            <a:r>
              <a:rPr lang="ja-JP" altLang="en-US" sz="2000" dirty="0" smtClean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 </a:t>
            </a:r>
            <a:r>
              <a:rPr lang="ja-JP" altLang="en-US" sz="2000" dirty="0" smtClean="0">
                <a:solidFill>
                  <a:srgbClr val="FF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ja-JP" sz="2000" dirty="0" smtClean="0">
                <a:solidFill>
                  <a:srgbClr val="FF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32</a:t>
            </a:r>
            <a:r>
              <a:rPr lang="ja-JP" altLang="en-US" sz="2000" dirty="0" smtClean="0">
                <a:solidFill>
                  <a:srgbClr val="FF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ja-JP" altLang="en-US" sz="2000" dirty="0">
                <a:solidFill>
                  <a:srgbClr val="FF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３月</a:t>
            </a:r>
            <a:r>
              <a:rPr lang="ja-JP" altLang="en-US" sz="2000" dirty="0" smtClean="0">
                <a:solidFill>
                  <a:srgbClr val="FF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末</a:t>
            </a:r>
          </a:p>
          <a:p>
            <a:r>
              <a:rPr lang="ja-JP" altLang="en-US" sz="2000" dirty="0">
                <a:solidFill>
                  <a:srgbClr val="FF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solidFill>
                  <a:srgbClr val="FF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まで</a:t>
            </a:r>
            <a:r>
              <a:rPr lang="ja-JP" altLang="en-US" sz="2000" dirty="0" smtClean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であれば中核</a:t>
            </a:r>
            <a:r>
              <a:rPr lang="ja-JP" altLang="en-US" sz="2000" dirty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</a:t>
            </a:r>
            <a:r>
              <a:rPr lang="ja-JP" altLang="en-US" sz="2000" dirty="0" smtClean="0">
                <a:solidFill>
                  <a:srgbClr val="99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へ移行できる</a:t>
            </a:r>
            <a:endParaRPr kumimoji="1" lang="ja-JP" altLang="en-US" sz="2000" dirty="0">
              <a:solidFill>
                <a:srgbClr val="99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02224" y="231152"/>
            <a:ext cx="2585599" cy="8025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FF66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中核市 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とは</a:t>
            </a:r>
            <a:endParaRPr kumimoji="1" lang="ja-JP" altLang="en-US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1187624" y="1822716"/>
            <a:ext cx="5688632" cy="2614897"/>
          </a:xfrm>
          <a:prstGeom prst="straightConnector1">
            <a:avLst/>
          </a:prstGeom>
          <a:ln w="38100" cmpd="dbl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3029828" y="352550"/>
            <a:ext cx="6053907" cy="5597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都市の人口規模によって定められた都市制度の１つ</a:t>
            </a:r>
            <a:endParaRPr kumimoji="1" lang="ja-JP" altLang="en-US" sz="2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 rot="23949">
            <a:off x="707513" y="6421672"/>
            <a:ext cx="11008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人口規模</a:t>
            </a:r>
            <a:endParaRPr lang="ja-JP" altLang="en-US" sz="1600" dirty="0"/>
          </a:p>
        </p:txBody>
      </p:sp>
      <p:cxnSp>
        <p:nvCxnSpPr>
          <p:cNvPr id="17" name="直線矢印コネクタ 16"/>
          <p:cNvCxnSpPr/>
          <p:nvPr/>
        </p:nvCxnSpPr>
        <p:spPr>
          <a:xfrm flipV="1">
            <a:off x="1710548" y="6590949"/>
            <a:ext cx="5873319" cy="31788"/>
          </a:xfrm>
          <a:prstGeom prst="straightConnector1">
            <a:avLst/>
          </a:prstGeom>
          <a:ln w="38100" cmpd="dbl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 rot="20052590">
            <a:off x="1868144" y="3498255"/>
            <a:ext cx="11008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事務権限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53914791"/>
      </p:ext>
    </p:extLst>
  </p:cSld>
  <p:clrMapOvr>
    <a:masterClrMapping/>
  </p:clrMapOvr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3666</TotalTime>
  <Words>535</Words>
  <Application>Microsoft Office PowerPoint</Application>
  <PresentationFormat>画面に合わせる (4:3)</PresentationFormat>
  <Paragraphs>187</Paragraphs>
  <Slides>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スリップストリーム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鳥取市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鳥取市</dc:creator>
  <cp:lastModifiedBy>tottoriadmin</cp:lastModifiedBy>
  <cp:revision>250</cp:revision>
  <cp:lastPrinted>2015-06-25T05:45:03Z</cp:lastPrinted>
  <dcterms:created xsi:type="dcterms:W3CDTF">2014-06-23T08:16:11Z</dcterms:created>
  <dcterms:modified xsi:type="dcterms:W3CDTF">2015-06-25T05:45:42Z</dcterms:modified>
</cp:coreProperties>
</file>