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4" autoAdjust="0"/>
    <p:restoredTop sz="94660"/>
  </p:normalViewPr>
  <p:slideViewPr>
    <p:cSldViewPr snapToGrid="0">
      <p:cViewPr>
        <p:scale>
          <a:sx n="100" d="100"/>
          <a:sy n="100" d="100"/>
        </p:scale>
        <p:origin x="19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57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4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0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6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84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05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04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7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20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9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2ACB-106F-4E90-865C-71859EF73BA8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FA2F-4E87-4EE7-AFCE-5BED61D91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92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s-kantan.jp/city-tottori-u/verifysignatur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0" y="5400424"/>
            <a:ext cx="6858000" cy="450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3596148" y="8490029"/>
            <a:ext cx="955574" cy="1301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1893309" y="8490030"/>
            <a:ext cx="955574" cy="1301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6858000" cy="7543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電子署名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された電子文書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取り扱いについて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8232" y="819991"/>
            <a:ext cx="6483913" cy="8715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鳥取市では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、市民サービスの向上の観点から、行政手続きのオンライン化を進めており、返信文書を電子データで提供するため、公印を押印せず、</a:t>
            </a: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電子署名</a:t>
            </a: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付与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した電子文書を返信文書として提供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しています。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電子文書に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おいては、電子署名したことが本人確認の証明に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なるため、押印した文書と法的な違いはありません。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公印が押印された返信文書をご希望の場合は、恐れ入りますが窓口にて手続きください。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6142" y="1753155"/>
            <a:ext cx="3024128" cy="267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押印の効果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27898" y="1753155"/>
            <a:ext cx="2979912" cy="267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電子署名の効果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6142" y="2016221"/>
            <a:ext cx="3024128" cy="1418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72000" rIns="144000" bIns="72000" rtlCol="0" anchor="t"/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①本人が文書の確認をしていると視覚的に判断できる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②書面の偽造・改ざんを検知できる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27898" y="2024146"/>
            <a:ext cx="2989593" cy="1423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72000" rIns="144000" bIns="72000" rtlCol="0" anchor="t"/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①文書を本人が確認したことを証明する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文書の改ざん防止やセキュリティを強化する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94868" y="7060196"/>
            <a:ext cx="939473" cy="30603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行政担当者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548274" y="7086140"/>
            <a:ext cx="1112187" cy="3039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事業者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58610" y="8960489"/>
            <a:ext cx="360040" cy="504056"/>
            <a:chOff x="827584" y="4077072"/>
            <a:chExt cx="720080" cy="1008112"/>
          </a:xfrm>
        </p:grpSpPr>
        <p:sp>
          <p:nvSpPr>
            <p:cNvPr id="16" name="メモ 15"/>
            <p:cNvSpPr/>
            <p:nvPr/>
          </p:nvSpPr>
          <p:spPr>
            <a:xfrm>
              <a:off x="827584" y="4077072"/>
              <a:ext cx="720080" cy="1008112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899592" y="4365104"/>
              <a:ext cx="53612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899592" y="4557112"/>
              <a:ext cx="53612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99592" y="4725144"/>
              <a:ext cx="53612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/>
          <p:cNvGrpSpPr/>
          <p:nvPr/>
        </p:nvGrpSpPr>
        <p:grpSpPr>
          <a:xfrm>
            <a:off x="2993354" y="9035846"/>
            <a:ext cx="509344" cy="248679"/>
            <a:chOff x="3563888" y="4005063"/>
            <a:chExt cx="1234849" cy="526289"/>
          </a:xfrm>
        </p:grpSpPr>
        <p:sp>
          <p:nvSpPr>
            <p:cNvPr id="24" name="二等辺三角形 23"/>
            <p:cNvSpPr/>
            <p:nvPr/>
          </p:nvSpPr>
          <p:spPr>
            <a:xfrm rot="5400000">
              <a:off x="3480764" y="4088187"/>
              <a:ext cx="526287" cy="360040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二等辺三角形 24"/>
            <p:cNvSpPr/>
            <p:nvPr/>
          </p:nvSpPr>
          <p:spPr>
            <a:xfrm rot="5400000">
              <a:off x="3913044" y="4088188"/>
              <a:ext cx="526287" cy="360040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二等辺三角形 25"/>
            <p:cNvSpPr/>
            <p:nvPr/>
          </p:nvSpPr>
          <p:spPr>
            <a:xfrm rot="5400000">
              <a:off x="4355573" y="4088189"/>
              <a:ext cx="526287" cy="360040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3003342" y="8748029"/>
            <a:ext cx="435683" cy="3430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送信</a:t>
            </a:r>
            <a:endParaRPr kumimoji="1" lang="ja-JP" altLang="en-US" sz="8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2" name="Picture 2" descr="C:\Users\hayashikazuhiko\Desktop\譁ｰ縺励＞繝輔か繝ｫ繝繝ｼ\螂ｳ諤ｧ繝代た繧ｳ繝ｳ逕ｳ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7" y="7497772"/>
            <a:ext cx="771234" cy="7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hayashikazuhiko\Desktop\譁ｰ縺励＞繝輔か繝ｫ繝繝ｼ\縺翫§縺輔ｓ繝代た繧ｳ繝ｳ逕ｳ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4226" y="7481354"/>
            <a:ext cx="743670" cy="7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712776" y="10673655"/>
            <a:ext cx="2133600" cy="365125"/>
          </a:xfrm>
        </p:spPr>
        <p:txBody>
          <a:bodyPr/>
          <a:lstStyle/>
          <a:p>
            <a:fld id="{278F87C0-9118-4A11-98AF-EFD3D8B301B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2074796" y="9109744"/>
            <a:ext cx="575636" cy="649734"/>
            <a:chOff x="2652084" y="5102384"/>
            <a:chExt cx="575636" cy="649734"/>
          </a:xfrm>
        </p:grpSpPr>
        <p:sp>
          <p:nvSpPr>
            <p:cNvPr id="37" name="メモ 36"/>
            <p:cNvSpPr/>
            <p:nvPr/>
          </p:nvSpPr>
          <p:spPr>
            <a:xfrm>
              <a:off x="2652084" y="5111171"/>
              <a:ext cx="575636" cy="640947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2709648" y="5637802"/>
              <a:ext cx="42857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2709648" y="5416375"/>
              <a:ext cx="42857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2652084" y="5102384"/>
              <a:ext cx="575635" cy="19971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dirty="0" smtClean="0">
                  <a:solidFill>
                    <a:schemeClr val="bg1"/>
                  </a:solidFill>
                  <a:latin typeface="+mj-ea"/>
                  <a:ea typeface="+mj-ea"/>
                  <a:cs typeface="メイリオ" panose="020B0604030504040204" pitchFamily="50" charset="-128"/>
                </a:rPr>
                <a:t>電子署名</a:t>
              </a:r>
              <a:endParaRPr kumimoji="1" lang="ja-JP" altLang="en-US" sz="600" dirty="0">
                <a:solidFill>
                  <a:schemeClr val="bg1"/>
                </a:solidFill>
                <a:latin typeface="+mj-ea"/>
                <a:ea typeface="+mj-ea"/>
                <a:cs typeface="メイリオ" panose="020B0604030504040204" pitchFamily="50" charset="-128"/>
              </a:endParaRPr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1534341" y="7456968"/>
            <a:ext cx="1943540" cy="898243"/>
          </a:xfrm>
          <a:prstGeom prst="roundRect">
            <a:avLst>
              <a:gd name="adj" fmla="val 9598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sz="14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職責</a:t>
            </a:r>
            <a:r>
              <a:rPr kumimoji="1"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証明書</a:t>
            </a:r>
            <a:endParaRPr kumimoji="1" lang="en-US" altLang="ja-JP" sz="8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8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秘密鍵</a:t>
            </a:r>
            <a:endParaRPr lang="en-US" altLang="ja-JP" sz="8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kumimoji="1"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公開鍵</a:t>
            </a:r>
            <a:endParaRPr lang="ja-JP" altLang="en-US" sz="8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3" name="Picture 2" descr="C:\Users\hayashikazuhiko\Desktop\譁ｰ縺励＞繝輔か繝ｫ繝繝ｼ\骰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93" y="7818616"/>
            <a:ext cx="270480" cy="2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hayashikazuhiko\Desktop\譁ｰ縺励＞繝輔か繝ｫ繝繝ｼ\繝ｪ繝懊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40" y="7494538"/>
            <a:ext cx="262249" cy="3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7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34" y="7580349"/>
            <a:ext cx="566750" cy="47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C:\Users\hayashikazuhiko\Desktop\譁ｰ縺励＞繝輔か繝ｫ繝繝ｼ\骰ｵ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01" y="8055185"/>
            <a:ext cx="249930" cy="26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左中かっこ 46"/>
          <p:cNvSpPr/>
          <p:nvPr/>
        </p:nvSpPr>
        <p:spPr>
          <a:xfrm>
            <a:off x="2312378" y="7525106"/>
            <a:ext cx="185653" cy="759977"/>
          </a:xfrm>
          <a:prstGeom prst="leftBrace">
            <a:avLst>
              <a:gd name="adj1" fmla="val 52692"/>
              <a:gd name="adj2" fmla="val 4080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pic>
        <p:nvPicPr>
          <p:cNvPr id="48" name="Picture 3" descr="C:\Users\hayashikazuhiko\Desktop\譁ｰ縺励＞繝輔か繝ｫ繝繝ｼ\繝ｪ繝懊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27" y="8574410"/>
            <a:ext cx="339671" cy="4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十字形 48"/>
          <p:cNvSpPr/>
          <p:nvPr/>
        </p:nvSpPr>
        <p:spPr>
          <a:xfrm>
            <a:off x="2202425" y="8890726"/>
            <a:ext cx="240400" cy="213839"/>
          </a:xfrm>
          <a:prstGeom prst="plus">
            <a:avLst>
              <a:gd name="adj" fmla="val 427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0" name="Picture 2" descr="C:\Users\hayashikazuhiko\Desktop\譁ｰ縺励＞繝輔か繝ｫ繝繝ｼ\骰ｵ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18" y="8576253"/>
            <a:ext cx="387300" cy="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/>
          <p:cNvCxnSpPr/>
          <p:nvPr/>
        </p:nvCxnSpPr>
        <p:spPr>
          <a:xfrm flipV="1">
            <a:off x="4340753" y="9193854"/>
            <a:ext cx="1201546" cy="337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90"/>
          <p:cNvSpPr>
            <a:spLocks noEditPoints="1"/>
          </p:cNvSpPr>
          <p:nvPr/>
        </p:nvSpPr>
        <p:spPr bwMode="auto">
          <a:xfrm>
            <a:off x="2485093" y="9405412"/>
            <a:ext cx="287046" cy="350197"/>
          </a:xfrm>
          <a:custGeom>
            <a:avLst/>
            <a:gdLst>
              <a:gd name="T0" fmla="*/ 293 w 300"/>
              <a:gd name="T1" fmla="*/ 174 h 367"/>
              <a:gd name="T2" fmla="*/ 275 w 300"/>
              <a:gd name="T3" fmla="*/ 167 h 367"/>
              <a:gd name="T4" fmla="*/ 267 w 300"/>
              <a:gd name="T5" fmla="*/ 167 h 367"/>
              <a:gd name="T6" fmla="*/ 267 w 300"/>
              <a:gd name="T7" fmla="*/ 117 h 367"/>
              <a:gd name="T8" fmla="*/ 233 w 300"/>
              <a:gd name="T9" fmla="*/ 34 h 367"/>
              <a:gd name="T10" fmla="*/ 150 w 300"/>
              <a:gd name="T11" fmla="*/ 0 h 367"/>
              <a:gd name="T12" fmla="*/ 68 w 300"/>
              <a:gd name="T13" fmla="*/ 34 h 367"/>
              <a:gd name="T14" fmla="*/ 33 w 300"/>
              <a:gd name="T15" fmla="*/ 117 h 367"/>
              <a:gd name="T16" fmla="*/ 33 w 300"/>
              <a:gd name="T17" fmla="*/ 167 h 367"/>
              <a:gd name="T18" fmla="*/ 25 w 300"/>
              <a:gd name="T19" fmla="*/ 167 h 367"/>
              <a:gd name="T20" fmla="*/ 7 w 300"/>
              <a:gd name="T21" fmla="*/ 174 h 367"/>
              <a:gd name="T22" fmla="*/ 0 w 300"/>
              <a:gd name="T23" fmla="*/ 192 h 367"/>
              <a:gd name="T24" fmla="*/ 0 w 300"/>
              <a:gd name="T25" fmla="*/ 342 h 367"/>
              <a:gd name="T26" fmla="*/ 7 w 300"/>
              <a:gd name="T27" fmla="*/ 360 h 367"/>
              <a:gd name="T28" fmla="*/ 25 w 300"/>
              <a:gd name="T29" fmla="*/ 367 h 367"/>
              <a:gd name="T30" fmla="*/ 275 w 300"/>
              <a:gd name="T31" fmla="*/ 367 h 367"/>
              <a:gd name="T32" fmla="*/ 293 w 300"/>
              <a:gd name="T33" fmla="*/ 360 h 367"/>
              <a:gd name="T34" fmla="*/ 300 w 300"/>
              <a:gd name="T35" fmla="*/ 342 h 367"/>
              <a:gd name="T36" fmla="*/ 300 w 300"/>
              <a:gd name="T37" fmla="*/ 192 h 367"/>
              <a:gd name="T38" fmla="*/ 293 w 300"/>
              <a:gd name="T39" fmla="*/ 174 h 367"/>
              <a:gd name="T40" fmla="*/ 217 w 300"/>
              <a:gd name="T41" fmla="*/ 167 h 367"/>
              <a:gd name="T42" fmla="*/ 83 w 300"/>
              <a:gd name="T43" fmla="*/ 167 h 367"/>
              <a:gd name="T44" fmla="*/ 83 w 300"/>
              <a:gd name="T45" fmla="*/ 117 h 367"/>
              <a:gd name="T46" fmla="*/ 103 w 300"/>
              <a:gd name="T47" fmla="*/ 70 h 367"/>
              <a:gd name="T48" fmla="*/ 150 w 300"/>
              <a:gd name="T49" fmla="*/ 50 h 367"/>
              <a:gd name="T50" fmla="*/ 197 w 300"/>
              <a:gd name="T51" fmla="*/ 70 h 367"/>
              <a:gd name="T52" fmla="*/ 217 w 300"/>
              <a:gd name="T53" fmla="*/ 117 h 367"/>
              <a:gd name="T54" fmla="*/ 217 w 300"/>
              <a:gd name="T55" fmla="*/ 167 h 367"/>
              <a:gd name="T56" fmla="*/ 217 w 300"/>
              <a:gd name="T57" fmla="*/ 167 h 367"/>
              <a:gd name="T58" fmla="*/ 217 w 300"/>
              <a:gd name="T59" fmla="*/ 1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0" h="367">
                <a:moveTo>
                  <a:pt x="293" y="174"/>
                </a:moveTo>
                <a:cubicBezTo>
                  <a:pt x="288" y="169"/>
                  <a:pt x="282" y="167"/>
                  <a:pt x="275" y="167"/>
                </a:cubicBezTo>
                <a:cubicBezTo>
                  <a:pt x="267" y="167"/>
                  <a:pt x="267" y="167"/>
                  <a:pt x="267" y="167"/>
                </a:cubicBezTo>
                <a:cubicBezTo>
                  <a:pt x="267" y="117"/>
                  <a:pt x="267" y="117"/>
                  <a:pt x="267" y="117"/>
                </a:cubicBezTo>
                <a:cubicBezTo>
                  <a:pt x="267" y="85"/>
                  <a:pt x="256" y="57"/>
                  <a:pt x="233" y="34"/>
                </a:cubicBezTo>
                <a:cubicBezTo>
                  <a:pt x="210" y="11"/>
                  <a:pt x="182" y="0"/>
                  <a:pt x="150" y="0"/>
                </a:cubicBezTo>
                <a:cubicBezTo>
                  <a:pt x="118" y="0"/>
                  <a:pt x="91" y="11"/>
                  <a:pt x="68" y="34"/>
                </a:cubicBezTo>
                <a:cubicBezTo>
                  <a:pt x="45" y="57"/>
                  <a:pt x="33" y="85"/>
                  <a:pt x="33" y="117"/>
                </a:cubicBezTo>
                <a:cubicBezTo>
                  <a:pt x="33" y="167"/>
                  <a:pt x="33" y="167"/>
                  <a:pt x="33" y="167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18" y="167"/>
                  <a:pt x="12" y="169"/>
                  <a:pt x="7" y="174"/>
                </a:cubicBezTo>
                <a:cubicBezTo>
                  <a:pt x="2" y="179"/>
                  <a:pt x="0" y="185"/>
                  <a:pt x="0" y="19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349"/>
                  <a:pt x="2" y="355"/>
                  <a:pt x="7" y="360"/>
                </a:cubicBezTo>
                <a:cubicBezTo>
                  <a:pt x="12" y="365"/>
                  <a:pt x="18" y="367"/>
                  <a:pt x="25" y="367"/>
                </a:cubicBezTo>
                <a:cubicBezTo>
                  <a:pt x="275" y="367"/>
                  <a:pt x="275" y="367"/>
                  <a:pt x="275" y="367"/>
                </a:cubicBezTo>
                <a:cubicBezTo>
                  <a:pt x="282" y="367"/>
                  <a:pt x="288" y="365"/>
                  <a:pt x="293" y="360"/>
                </a:cubicBezTo>
                <a:cubicBezTo>
                  <a:pt x="298" y="355"/>
                  <a:pt x="300" y="349"/>
                  <a:pt x="300" y="34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85"/>
                  <a:pt x="298" y="179"/>
                  <a:pt x="293" y="174"/>
                </a:cubicBezTo>
                <a:close/>
                <a:moveTo>
                  <a:pt x="217" y="167"/>
                </a:moveTo>
                <a:cubicBezTo>
                  <a:pt x="83" y="167"/>
                  <a:pt x="83" y="167"/>
                  <a:pt x="83" y="16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98"/>
                  <a:pt x="90" y="83"/>
                  <a:pt x="103" y="70"/>
                </a:cubicBezTo>
                <a:cubicBezTo>
                  <a:pt x="116" y="57"/>
                  <a:pt x="132" y="50"/>
                  <a:pt x="150" y="50"/>
                </a:cubicBezTo>
                <a:cubicBezTo>
                  <a:pt x="169" y="50"/>
                  <a:pt x="184" y="57"/>
                  <a:pt x="197" y="70"/>
                </a:cubicBezTo>
                <a:cubicBezTo>
                  <a:pt x="210" y="83"/>
                  <a:pt x="217" y="98"/>
                  <a:pt x="217" y="117"/>
                </a:cubicBezTo>
                <a:lnTo>
                  <a:pt x="217" y="167"/>
                </a:lnTo>
                <a:close/>
                <a:moveTo>
                  <a:pt x="217" y="167"/>
                </a:moveTo>
                <a:cubicBezTo>
                  <a:pt x="217" y="167"/>
                  <a:pt x="217" y="167"/>
                  <a:pt x="217" y="167"/>
                </a:cubicBezTo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endParaRPr lang="ja-JP" altLang="en-US" sz="7199" dirty="0"/>
          </a:p>
        </p:txBody>
      </p:sp>
      <p:pic>
        <p:nvPicPr>
          <p:cNvPr id="54" name="Picture 2" descr="C:\Users\hayashikazuhiko\Desktop\譁ｰ縺励＞繝輔か繝ｫ繝繝ｼ\繝薙Ν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10" y="6471968"/>
            <a:ext cx="448578" cy="6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直線コネクタ 54"/>
          <p:cNvCxnSpPr/>
          <p:nvPr/>
        </p:nvCxnSpPr>
        <p:spPr>
          <a:xfrm flipH="1">
            <a:off x="1168018" y="6753744"/>
            <a:ext cx="14418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963837" y="6638765"/>
            <a:ext cx="0" cy="432046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1788642" y="6819356"/>
            <a:ext cx="75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発行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12496" y="5627331"/>
            <a:ext cx="570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行政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担当者が、認証局（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※LGPKI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）へ、電子証明書の発行を依頼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認証局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LGPKI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）は、職責証明書、秘密鍵、公開鍵を発行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行政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担当者は、秘密鍵により暗号化した電子署名を返信文書に付与。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 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〃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は、返信文書に職責証明書と公開鍵を添付して送信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 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・事業者は、職責証明書の有効性を認証局（</a:t>
            </a:r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※LGPKI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）に確認。</a:t>
            </a:r>
            <a:endParaRPr kumimoji="1"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 確認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結果が有効であれば送信者の公開鍵で電子署名を復元。（有効確認はシステムにより自動的に行われます。）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flipH="1">
            <a:off x="3198522" y="6586510"/>
            <a:ext cx="1015904" cy="0"/>
          </a:xfrm>
          <a:prstGeom prst="line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43365" y="6819356"/>
            <a:ext cx="119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発行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を依頼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>
            <a:off x="1179295" y="6772165"/>
            <a:ext cx="0" cy="288031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1509966" y="8068549"/>
            <a:ext cx="982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カードに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</a:t>
            </a:r>
            <a:endParaRPr kumimoji="1" lang="ja-JP" altLang="en-US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3768155" y="9088320"/>
            <a:ext cx="575636" cy="649734"/>
            <a:chOff x="2652084" y="5102384"/>
            <a:chExt cx="575636" cy="649734"/>
          </a:xfrm>
        </p:grpSpPr>
        <p:sp>
          <p:nvSpPr>
            <p:cNvPr id="66" name="メモ 65"/>
            <p:cNvSpPr/>
            <p:nvPr/>
          </p:nvSpPr>
          <p:spPr>
            <a:xfrm>
              <a:off x="2652084" y="5111171"/>
              <a:ext cx="575636" cy="640947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7" name="直線コネクタ 66"/>
            <p:cNvCxnSpPr/>
            <p:nvPr/>
          </p:nvCxnSpPr>
          <p:spPr>
            <a:xfrm>
              <a:off x="2709648" y="5637802"/>
              <a:ext cx="42857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2709648" y="5416375"/>
              <a:ext cx="42857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/>
            <p:cNvSpPr txBox="1"/>
            <p:nvPr/>
          </p:nvSpPr>
          <p:spPr>
            <a:xfrm>
              <a:off x="2652084" y="5102384"/>
              <a:ext cx="575635" cy="19971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dirty="0" smtClean="0">
                  <a:solidFill>
                    <a:schemeClr val="bg1"/>
                  </a:solidFill>
                  <a:latin typeface="+mj-ea"/>
                  <a:ea typeface="+mj-ea"/>
                  <a:cs typeface="メイリオ" panose="020B0604030504040204" pitchFamily="50" charset="-128"/>
                </a:rPr>
                <a:t>電子署名</a:t>
              </a:r>
              <a:endParaRPr kumimoji="1" lang="ja-JP" altLang="en-US" sz="600" dirty="0">
                <a:solidFill>
                  <a:schemeClr val="bg1"/>
                </a:solidFill>
                <a:latin typeface="+mj-ea"/>
                <a:ea typeface="+mj-ea"/>
                <a:cs typeface="メイリオ" panose="020B0604030504040204" pitchFamily="50" charset="-128"/>
              </a:endParaRPr>
            </a:p>
          </p:txBody>
        </p:sp>
      </p:grpSp>
      <p:pic>
        <p:nvPicPr>
          <p:cNvPr id="70" name="Picture 3" descr="C:\Users\hayashikazuhiko\Desktop\譁ｰ縺励＞繝輔か繝ｫ繝繝ｼ\繝ｪ繝懊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91" y="8514777"/>
            <a:ext cx="339671" cy="4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hayashikazuhiko\Desktop\譁ｰ縺励＞繝輔か繝ｫ繝繝ｼ\骰ｵ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32" y="8520806"/>
            <a:ext cx="387300" cy="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直線コネクタ 71"/>
          <p:cNvCxnSpPr/>
          <p:nvPr/>
        </p:nvCxnSpPr>
        <p:spPr>
          <a:xfrm flipV="1">
            <a:off x="3989218" y="6734721"/>
            <a:ext cx="0" cy="1652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H="1">
            <a:off x="3131203" y="6758093"/>
            <a:ext cx="851729" cy="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3335047" y="6799025"/>
            <a:ext cx="75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有効性</a:t>
            </a:r>
            <a:endParaRPr kumimoji="1"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を確認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 flipV="1">
            <a:off x="4202978" y="6570646"/>
            <a:ext cx="0" cy="1872337"/>
          </a:xfrm>
          <a:prstGeom prst="line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>
            <a:off x="943361" y="6615459"/>
            <a:ext cx="1656602" cy="0"/>
          </a:xfrm>
          <a:prstGeom prst="line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4129741" y="6575392"/>
            <a:ext cx="480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有効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2432231" y="7066846"/>
            <a:ext cx="915190" cy="3271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認証局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LGPKI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5561521" y="9077837"/>
            <a:ext cx="575636" cy="649734"/>
            <a:chOff x="2652084" y="5102384"/>
            <a:chExt cx="575636" cy="649734"/>
          </a:xfrm>
        </p:grpSpPr>
        <p:sp>
          <p:nvSpPr>
            <p:cNvPr id="80" name="メモ 79"/>
            <p:cNvSpPr/>
            <p:nvPr/>
          </p:nvSpPr>
          <p:spPr>
            <a:xfrm>
              <a:off x="2652084" y="5111171"/>
              <a:ext cx="575636" cy="640947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1" name="直線コネクタ 80"/>
            <p:cNvCxnSpPr/>
            <p:nvPr/>
          </p:nvCxnSpPr>
          <p:spPr>
            <a:xfrm>
              <a:off x="2709648" y="5637802"/>
              <a:ext cx="42857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2709648" y="5416375"/>
              <a:ext cx="42857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テキスト ボックス 82"/>
            <p:cNvSpPr txBox="1"/>
            <p:nvPr/>
          </p:nvSpPr>
          <p:spPr>
            <a:xfrm>
              <a:off x="2652084" y="5102384"/>
              <a:ext cx="575635" cy="19971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dirty="0" smtClean="0">
                  <a:solidFill>
                    <a:schemeClr val="bg1"/>
                  </a:solidFill>
                  <a:latin typeface="+mj-ea"/>
                  <a:ea typeface="+mj-ea"/>
                  <a:cs typeface="メイリオ" panose="020B0604030504040204" pitchFamily="50" charset="-128"/>
                </a:rPr>
                <a:t>電子署名</a:t>
              </a:r>
              <a:endParaRPr kumimoji="1" lang="ja-JP" altLang="en-US" sz="600" dirty="0">
                <a:solidFill>
                  <a:schemeClr val="bg1"/>
                </a:solidFill>
                <a:latin typeface="+mj-ea"/>
                <a:ea typeface="+mj-ea"/>
                <a:cs typeface="メイリオ" panose="020B0604030504040204" pitchFamily="50" charset="-128"/>
              </a:endParaRPr>
            </a:p>
          </p:txBody>
        </p:sp>
      </p:grpSp>
      <p:cxnSp>
        <p:nvCxnSpPr>
          <p:cNvPr id="84" name="直線矢印コネクタ 83"/>
          <p:cNvCxnSpPr/>
          <p:nvPr/>
        </p:nvCxnSpPr>
        <p:spPr>
          <a:xfrm>
            <a:off x="965009" y="9200509"/>
            <a:ext cx="855303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角丸四角形 84"/>
          <p:cNvSpPr/>
          <p:nvPr/>
        </p:nvSpPr>
        <p:spPr>
          <a:xfrm>
            <a:off x="1139274" y="8677792"/>
            <a:ext cx="378315" cy="10589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秘密鍵で暗号化</a:t>
            </a:r>
            <a:endParaRPr lang="en-US" altLang="ja-JP" sz="8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した電子署名を付与</a:t>
            </a:r>
            <a:endParaRPr kumimoji="1" lang="ja-JP" altLang="en-US" sz="8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4714826" y="8678957"/>
            <a:ext cx="492837" cy="10226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職責証明書が有効であれば公開鍵で</a:t>
            </a:r>
            <a:endParaRPr lang="en-US" altLang="ja-JP" sz="8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電子署名を復元</a:t>
            </a:r>
            <a:endParaRPr kumimoji="1" lang="ja-JP" altLang="en-US" sz="8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7" name="Picture 2" descr="C:\Users\hayashikazuhiko\Desktop\譁ｰ縺励＞繝輔か繝ｫ繝繝ｼ\骰ｵ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18" y="8458625"/>
            <a:ext cx="367826" cy="3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十字形 87"/>
          <p:cNvSpPr/>
          <p:nvPr/>
        </p:nvSpPr>
        <p:spPr>
          <a:xfrm>
            <a:off x="3905689" y="8877362"/>
            <a:ext cx="248580" cy="221115"/>
          </a:xfrm>
          <a:prstGeom prst="plus">
            <a:avLst>
              <a:gd name="adj" fmla="val 427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Freeform 86"/>
          <p:cNvSpPr>
            <a:spLocks noEditPoints="1"/>
          </p:cNvSpPr>
          <p:nvPr/>
        </p:nvSpPr>
        <p:spPr bwMode="auto">
          <a:xfrm>
            <a:off x="6041124" y="9377602"/>
            <a:ext cx="287108" cy="382572"/>
          </a:xfrm>
          <a:custGeom>
            <a:avLst/>
            <a:gdLst>
              <a:gd name="T0" fmla="*/ 293 w 300"/>
              <a:gd name="T1" fmla="*/ 208 h 400"/>
              <a:gd name="T2" fmla="*/ 275 w 300"/>
              <a:gd name="T3" fmla="*/ 200 h 400"/>
              <a:gd name="T4" fmla="*/ 83 w 300"/>
              <a:gd name="T5" fmla="*/ 200 h 400"/>
              <a:gd name="T6" fmla="*/ 83 w 300"/>
              <a:gd name="T7" fmla="*/ 117 h 400"/>
              <a:gd name="T8" fmla="*/ 103 w 300"/>
              <a:gd name="T9" fmla="*/ 70 h 400"/>
              <a:gd name="T10" fmla="*/ 150 w 300"/>
              <a:gd name="T11" fmla="*/ 50 h 400"/>
              <a:gd name="T12" fmla="*/ 197 w 300"/>
              <a:gd name="T13" fmla="*/ 70 h 400"/>
              <a:gd name="T14" fmla="*/ 217 w 300"/>
              <a:gd name="T15" fmla="*/ 117 h 400"/>
              <a:gd name="T16" fmla="*/ 222 w 300"/>
              <a:gd name="T17" fmla="*/ 129 h 400"/>
              <a:gd name="T18" fmla="*/ 234 w 300"/>
              <a:gd name="T19" fmla="*/ 133 h 400"/>
              <a:gd name="T20" fmla="*/ 250 w 300"/>
              <a:gd name="T21" fmla="*/ 133 h 400"/>
              <a:gd name="T22" fmla="*/ 262 w 300"/>
              <a:gd name="T23" fmla="*/ 129 h 400"/>
              <a:gd name="T24" fmla="*/ 267 w 300"/>
              <a:gd name="T25" fmla="*/ 117 h 400"/>
              <a:gd name="T26" fmla="*/ 233 w 300"/>
              <a:gd name="T27" fmla="*/ 34 h 400"/>
              <a:gd name="T28" fmla="*/ 150 w 300"/>
              <a:gd name="T29" fmla="*/ 0 h 400"/>
              <a:gd name="T30" fmla="*/ 68 w 300"/>
              <a:gd name="T31" fmla="*/ 34 h 400"/>
              <a:gd name="T32" fmla="*/ 33 w 300"/>
              <a:gd name="T33" fmla="*/ 117 h 400"/>
              <a:gd name="T34" fmla="*/ 33 w 300"/>
              <a:gd name="T35" fmla="*/ 200 h 400"/>
              <a:gd name="T36" fmla="*/ 25 w 300"/>
              <a:gd name="T37" fmla="*/ 200 h 400"/>
              <a:gd name="T38" fmla="*/ 7 w 300"/>
              <a:gd name="T39" fmla="*/ 208 h 400"/>
              <a:gd name="T40" fmla="*/ 0 w 300"/>
              <a:gd name="T41" fmla="*/ 225 h 400"/>
              <a:gd name="T42" fmla="*/ 0 w 300"/>
              <a:gd name="T43" fmla="*/ 375 h 400"/>
              <a:gd name="T44" fmla="*/ 7 w 300"/>
              <a:gd name="T45" fmla="*/ 393 h 400"/>
              <a:gd name="T46" fmla="*/ 25 w 300"/>
              <a:gd name="T47" fmla="*/ 400 h 400"/>
              <a:gd name="T48" fmla="*/ 275 w 300"/>
              <a:gd name="T49" fmla="*/ 400 h 400"/>
              <a:gd name="T50" fmla="*/ 293 w 300"/>
              <a:gd name="T51" fmla="*/ 393 h 400"/>
              <a:gd name="T52" fmla="*/ 300 w 300"/>
              <a:gd name="T53" fmla="*/ 375 h 400"/>
              <a:gd name="T54" fmla="*/ 300 w 300"/>
              <a:gd name="T55" fmla="*/ 225 h 400"/>
              <a:gd name="T56" fmla="*/ 293 w 300"/>
              <a:gd name="T57" fmla="*/ 208 h 400"/>
              <a:gd name="T58" fmla="*/ 293 w 300"/>
              <a:gd name="T59" fmla="*/ 208 h 400"/>
              <a:gd name="T60" fmla="*/ 293 w 300"/>
              <a:gd name="T61" fmla="*/ 208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0" h="400">
                <a:moveTo>
                  <a:pt x="293" y="208"/>
                </a:moveTo>
                <a:cubicBezTo>
                  <a:pt x="288" y="203"/>
                  <a:pt x="282" y="200"/>
                  <a:pt x="275" y="200"/>
                </a:cubicBezTo>
                <a:cubicBezTo>
                  <a:pt x="83" y="200"/>
                  <a:pt x="83" y="200"/>
                  <a:pt x="83" y="200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98"/>
                  <a:pt x="90" y="83"/>
                  <a:pt x="103" y="70"/>
                </a:cubicBezTo>
                <a:cubicBezTo>
                  <a:pt x="116" y="57"/>
                  <a:pt x="132" y="50"/>
                  <a:pt x="150" y="50"/>
                </a:cubicBezTo>
                <a:cubicBezTo>
                  <a:pt x="169" y="50"/>
                  <a:pt x="184" y="57"/>
                  <a:pt x="197" y="70"/>
                </a:cubicBezTo>
                <a:cubicBezTo>
                  <a:pt x="210" y="83"/>
                  <a:pt x="217" y="98"/>
                  <a:pt x="217" y="117"/>
                </a:cubicBezTo>
                <a:cubicBezTo>
                  <a:pt x="217" y="121"/>
                  <a:pt x="219" y="125"/>
                  <a:pt x="222" y="129"/>
                </a:cubicBezTo>
                <a:cubicBezTo>
                  <a:pt x="225" y="132"/>
                  <a:pt x="229" y="133"/>
                  <a:pt x="234" y="133"/>
                </a:cubicBezTo>
                <a:cubicBezTo>
                  <a:pt x="250" y="133"/>
                  <a:pt x="250" y="133"/>
                  <a:pt x="250" y="133"/>
                </a:cubicBezTo>
                <a:cubicBezTo>
                  <a:pt x="255" y="133"/>
                  <a:pt x="259" y="132"/>
                  <a:pt x="262" y="129"/>
                </a:cubicBezTo>
                <a:cubicBezTo>
                  <a:pt x="265" y="125"/>
                  <a:pt x="267" y="121"/>
                  <a:pt x="267" y="117"/>
                </a:cubicBezTo>
                <a:cubicBezTo>
                  <a:pt x="267" y="85"/>
                  <a:pt x="256" y="57"/>
                  <a:pt x="233" y="34"/>
                </a:cubicBezTo>
                <a:cubicBezTo>
                  <a:pt x="210" y="11"/>
                  <a:pt x="182" y="0"/>
                  <a:pt x="150" y="0"/>
                </a:cubicBezTo>
                <a:cubicBezTo>
                  <a:pt x="118" y="0"/>
                  <a:pt x="91" y="11"/>
                  <a:pt x="68" y="34"/>
                </a:cubicBezTo>
                <a:cubicBezTo>
                  <a:pt x="45" y="57"/>
                  <a:pt x="33" y="85"/>
                  <a:pt x="33" y="117"/>
                </a:cubicBezTo>
                <a:cubicBezTo>
                  <a:pt x="33" y="200"/>
                  <a:pt x="33" y="200"/>
                  <a:pt x="33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18" y="200"/>
                  <a:pt x="12" y="203"/>
                  <a:pt x="7" y="208"/>
                </a:cubicBezTo>
                <a:cubicBezTo>
                  <a:pt x="2" y="212"/>
                  <a:pt x="0" y="218"/>
                  <a:pt x="0" y="22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82"/>
                  <a:pt x="2" y="388"/>
                  <a:pt x="7" y="393"/>
                </a:cubicBezTo>
                <a:cubicBezTo>
                  <a:pt x="12" y="398"/>
                  <a:pt x="18" y="400"/>
                  <a:pt x="25" y="400"/>
                </a:cubicBezTo>
                <a:cubicBezTo>
                  <a:pt x="275" y="400"/>
                  <a:pt x="275" y="400"/>
                  <a:pt x="275" y="400"/>
                </a:cubicBezTo>
                <a:cubicBezTo>
                  <a:pt x="282" y="400"/>
                  <a:pt x="288" y="398"/>
                  <a:pt x="293" y="393"/>
                </a:cubicBezTo>
                <a:cubicBezTo>
                  <a:pt x="298" y="388"/>
                  <a:pt x="300" y="382"/>
                  <a:pt x="300" y="375"/>
                </a:cubicBezTo>
                <a:cubicBezTo>
                  <a:pt x="300" y="225"/>
                  <a:pt x="300" y="225"/>
                  <a:pt x="300" y="225"/>
                </a:cubicBezTo>
                <a:cubicBezTo>
                  <a:pt x="300" y="218"/>
                  <a:pt x="298" y="212"/>
                  <a:pt x="293" y="208"/>
                </a:cubicBezTo>
                <a:close/>
                <a:moveTo>
                  <a:pt x="293" y="208"/>
                </a:moveTo>
                <a:cubicBezTo>
                  <a:pt x="293" y="208"/>
                  <a:pt x="293" y="208"/>
                  <a:pt x="293" y="208"/>
                </a:cubicBezTo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endParaRPr lang="ja-JP" altLang="en-US" sz="7199" dirty="0"/>
          </a:p>
        </p:txBody>
      </p:sp>
      <p:sp>
        <p:nvSpPr>
          <p:cNvPr id="90" name="Freeform 90"/>
          <p:cNvSpPr>
            <a:spLocks noEditPoints="1"/>
          </p:cNvSpPr>
          <p:nvPr/>
        </p:nvSpPr>
        <p:spPr bwMode="auto">
          <a:xfrm>
            <a:off x="4200267" y="9409977"/>
            <a:ext cx="287046" cy="350197"/>
          </a:xfrm>
          <a:custGeom>
            <a:avLst/>
            <a:gdLst>
              <a:gd name="T0" fmla="*/ 293 w 300"/>
              <a:gd name="T1" fmla="*/ 174 h 367"/>
              <a:gd name="T2" fmla="*/ 275 w 300"/>
              <a:gd name="T3" fmla="*/ 167 h 367"/>
              <a:gd name="T4" fmla="*/ 267 w 300"/>
              <a:gd name="T5" fmla="*/ 167 h 367"/>
              <a:gd name="T6" fmla="*/ 267 w 300"/>
              <a:gd name="T7" fmla="*/ 117 h 367"/>
              <a:gd name="T8" fmla="*/ 233 w 300"/>
              <a:gd name="T9" fmla="*/ 34 h 367"/>
              <a:gd name="T10" fmla="*/ 150 w 300"/>
              <a:gd name="T11" fmla="*/ 0 h 367"/>
              <a:gd name="T12" fmla="*/ 68 w 300"/>
              <a:gd name="T13" fmla="*/ 34 h 367"/>
              <a:gd name="T14" fmla="*/ 33 w 300"/>
              <a:gd name="T15" fmla="*/ 117 h 367"/>
              <a:gd name="T16" fmla="*/ 33 w 300"/>
              <a:gd name="T17" fmla="*/ 167 h 367"/>
              <a:gd name="T18" fmla="*/ 25 w 300"/>
              <a:gd name="T19" fmla="*/ 167 h 367"/>
              <a:gd name="T20" fmla="*/ 7 w 300"/>
              <a:gd name="T21" fmla="*/ 174 h 367"/>
              <a:gd name="T22" fmla="*/ 0 w 300"/>
              <a:gd name="T23" fmla="*/ 192 h 367"/>
              <a:gd name="T24" fmla="*/ 0 w 300"/>
              <a:gd name="T25" fmla="*/ 342 h 367"/>
              <a:gd name="T26" fmla="*/ 7 w 300"/>
              <a:gd name="T27" fmla="*/ 360 h 367"/>
              <a:gd name="T28" fmla="*/ 25 w 300"/>
              <a:gd name="T29" fmla="*/ 367 h 367"/>
              <a:gd name="T30" fmla="*/ 275 w 300"/>
              <a:gd name="T31" fmla="*/ 367 h 367"/>
              <a:gd name="T32" fmla="*/ 293 w 300"/>
              <a:gd name="T33" fmla="*/ 360 h 367"/>
              <a:gd name="T34" fmla="*/ 300 w 300"/>
              <a:gd name="T35" fmla="*/ 342 h 367"/>
              <a:gd name="T36" fmla="*/ 300 w 300"/>
              <a:gd name="T37" fmla="*/ 192 h 367"/>
              <a:gd name="T38" fmla="*/ 293 w 300"/>
              <a:gd name="T39" fmla="*/ 174 h 367"/>
              <a:gd name="T40" fmla="*/ 217 w 300"/>
              <a:gd name="T41" fmla="*/ 167 h 367"/>
              <a:gd name="T42" fmla="*/ 83 w 300"/>
              <a:gd name="T43" fmla="*/ 167 h 367"/>
              <a:gd name="T44" fmla="*/ 83 w 300"/>
              <a:gd name="T45" fmla="*/ 117 h 367"/>
              <a:gd name="T46" fmla="*/ 103 w 300"/>
              <a:gd name="T47" fmla="*/ 70 h 367"/>
              <a:gd name="T48" fmla="*/ 150 w 300"/>
              <a:gd name="T49" fmla="*/ 50 h 367"/>
              <a:gd name="T50" fmla="*/ 197 w 300"/>
              <a:gd name="T51" fmla="*/ 70 h 367"/>
              <a:gd name="T52" fmla="*/ 217 w 300"/>
              <a:gd name="T53" fmla="*/ 117 h 367"/>
              <a:gd name="T54" fmla="*/ 217 w 300"/>
              <a:gd name="T55" fmla="*/ 167 h 367"/>
              <a:gd name="T56" fmla="*/ 217 w 300"/>
              <a:gd name="T57" fmla="*/ 167 h 367"/>
              <a:gd name="T58" fmla="*/ 217 w 300"/>
              <a:gd name="T59" fmla="*/ 1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0" h="367">
                <a:moveTo>
                  <a:pt x="293" y="174"/>
                </a:moveTo>
                <a:cubicBezTo>
                  <a:pt x="288" y="169"/>
                  <a:pt x="282" y="167"/>
                  <a:pt x="275" y="167"/>
                </a:cubicBezTo>
                <a:cubicBezTo>
                  <a:pt x="267" y="167"/>
                  <a:pt x="267" y="167"/>
                  <a:pt x="267" y="167"/>
                </a:cubicBezTo>
                <a:cubicBezTo>
                  <a:pt x="267" y="117"/>
                  <a:pt x="267" y="117"/>
                  <a:pt x="267" y="117"/>
                </a:cubicBezTo>
                <a:cubicBezTo>
                  <a:pt x="267" y="85"/>
                  <a:pt x="256" y="57"/>
                  <a:pt x="233" y="34"/>
                </a:cubicBezTo>
                <a:cubicBezTo>
                  <a:pt x="210" y="11"/>
                  <a:pt x="182" y="0"/>
                  <a:pt x="150" y="0"/>
                </a:cubicBezTo>
                <a:cubicBezTo>
                  <a:pt x="118" y="0"/>
                  <a:pt x="91" y="11"/>
                  <a:pt x="68" y="34"/>
                </a:cubicBezTo>
                <a:cubicBezTo>
                  <a:pt x="45" y="57"/>
                  <a:pt x="33" y="85"/>
                  <a:pt x="33" y="117"/>
                </a:cubicBezTo>
                <a:cubicBezTo>
                  <a:pt x="33" y="167"/>
                  <a:pt x="33" y="167"/>
                  <a:pt x="33" y="167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18" y="167"/>
                  <a:pt x="12" y="169"/>
                  <a:pt x="7" y="174"/>
                </a:cubicBezTo>
                <a:cubicBezTo>
                  <a:pt x="2" y="179"/>
                  <a:pt x="0" y="185"/>
                  <a:pt x="0" y="19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349"/>
                  <a:pt x="2" y="355"/>
                  <a:pt x="7" y="360"/>
                </a:cubicBezTo>
                <a:cubicBezTo>
                  <a:pt x="12" y="365"/>
                  <a:pt x="18" y="367"/>
                  <a:pt x="25" y="367"/>
                </a:cubicBezTo>
                <a:cubicBezTo>
                  <a:pt x="275" y="367"/>
                  <a:pt x="275" y="367"/>
                  <a:pt x="275" y="367"/>
                </a:cubicBezTo>
                <a:cubicBezTo>
                  <a:pt x="282" y="367"/>
                  <a:pt x="288" y="365"/>
                  <a:pt x="293" y="360"/>
                </a:cubicBezTo>
                <a:cubicBezTo>
                  <a:pt x="298" y="355"/>
                  <a:pt x="300" y="349"/>
                  <a:pt x="300" y="34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85"/>
                  <a:pt x="298" y="179"/>
                  <a:pt x="293" y="174"/>
                </a:cubicBezTo>
                <a:close/>
                <a:moveTo>
                  <a:pt x="217" y="167"/>
                </a:moveTo>
                <a:cubicBezTo>
                  <a:pt x="83" y="167"/>
                  <a:pt x="83" y="167"/>
                  <a:pt x="83" y="16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98"/>
                  <a:pt x="90" y="83"/>
                  <a:pt x="103" y="70"/>
                </a:cubicBezTo>
                <a:cubicBezTo>
                  <a:pt x="116" y="57"/>
                  <a:pt x="132" y="50"/>
                  <a:pt x="150" y="50"/>
                </a:cubicBezTo>
                <a:cubicBezTo>
                  <a:pt x="169" y="50"/>
                  <a:pt x="184" y="57"/>
                  <a:pt x="197" y="70"/>
                </a:cubicBezTo>
                <a:cubicBezTo>
                  <a:pt x="210" y="83"/>
                  <a:pt x="217" y="98"/>
                  <a:pt x="217" y="117"/>
                </a:cubicBezTo>
                <a:lnTo>
                  <a:pt x="217" y="167"/>
                </a:lnTo>
                <a:close/>
                <a:moveTo>
                  <a:pt x="217" y="167"/>
                </a:moveTo>
                <a:cubicBezTo>
                  <a:pt x="217" y="167"/>
                  <a:pt x="217" y="167"/>
                  <a:pt x="217" y="167"/>
                </a:cubicBezTo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endParaRPr lang="ja-JP" altLang="en-US" sz="7199" dirty="0"/>
          </a:p>
        </p:txBody>
      </p:sp>
      <p:pic>
        <p:nvPicPr>
          <p:cNvPr id="91" name="Picture 2" descr="C:\Users\hayashikazuhiko\Desktop\譁ｰ縺励＞繝輔か繝ｫ繝繝ｼ\骰ｵ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27" y="8407820"/>
            <a:ext cx="387300" cy="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角丸四角形吹き出し 91"/>
          <p:cNvSpPr/>
          <p:nvPr/>
        </p:nvSpPr>
        <p:spPr>
          <a:xfrm>
            <a:off x="5487550" y="8318776"/>
            <a:ext cx="1188229" cy="683042"/>
          </a:xfrm>
          <a:prstGeom prst="wedgeRoundRectCallout">
            <a:avLst>
              <a:gd name="adj1" fmla="val 15781"/>
              <a:gd name="adj2" fmla="val 7496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公開鍵で復元できれば、行政担当者から送られたものであることが確認できます。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02040" y="5400424"/>
            <a:ext cx="3249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12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電子署名</a:t>
            </a:r>
            <a:r>
              <a:rPr lang="en-US" altLang="ja-JP" sz="12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200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の仕組みは、次のとおりです。</a:t>
            </a:r>
            <a:endParaRPr lang="en-US" altLang="ja-JP" sz="1200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776676" y="5753362"/>
            <a:ext cx="189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※LGPKI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･･･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地方公共団体組織認証基盤（地方公共団体が共同で設けた公開鍵基盤（</a:t>
            </a:r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PKI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）としての認証局）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85329" y="6499396"/>
            <a:ext cx="463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①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658287" y="6734721"/>
            <a:ext cx="486176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②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61843" y="8534478"/>
            <a:ext cx="463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③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545288" y="8630551"/>
            <a:ext cx="463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 smtClean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④</a:t>
            </a:r>
            <a:endParaRPr lang="ja-JP" altLang="en-US" b="1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577280" y="8094512"/>
            <a:ext cx="463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⑤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688353" y="8344569"/>
            <a:ext cx="463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⑥</a:t>
            </a:r>
          </a:p>
        </p:txBody>
      </p:sp>
      <p:pic>
        <p:nvPicPr>
          <p:cNvPr id="107" name="図 106"/>
          <p:cNvPicPr>
            <a:picLocks noChangeAspect="1"/>
          </p:cNvPicPr>
          <p:nvPr/>
        </p:nvPicPr>
        <p:blipFill rotWithShape="1">
          <a:blip r:embed="rId12"/>
          <a:srcRect t="16321" b="34555"/>
          <a:stretch/>
        </p:blipFill>
        <p:spPr>
          <a:xfrm>
            <a:off x="1251408" y="3846305"/>
            <a:ext cx="4205563" cy="1403557"/>
          </a:xfrm>
          <a:prstGeom prst="rect">
            <a:avLst/>
          </a:prstGeom>
        </p:spPr>
      </p:pic>
      <p:sp>
        <p:nvSpPr>
          <p:cNvPr id="108" name="角丸四角形 107"/>
          <p:cNvSpPr/>
          <p:nvPr/>
        </p:nvSpPr>
        <p:spPr>
          <a:xfrm>
            <a:off x="1593302" y="4006776"/>
            <a:ext cx="200223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角丸四角形吹き出し 108"/>
          <p:cNvSpPr/>
          <p:nvPr/>
        </p:nvSpPr>
        <p:spPr>
          <a:xfrm>
            <a:off x="2359927" y="4590954"/>
            <a:ext cx="2841394" cy="436898"/>
          </a:xfrm>
          <a:prstGeom prst="wedgeRoundRectCallout">
            <a:avLst>
              <a:gd name="adj1" fmla="val -32913"/>
              <a:gd name="adj2" fmla="val -9880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署名されたことが表示されています</a:t>
            </a:r>
            <a:endParaRPr kumimoji="1" lang="ja-JP" altLang="en-US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2" name="図 1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04" l="0" r="990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1369" y="2673113"/>
            <a:ext cx="586290" cy="586290"/>
          </a:xfrm>
          <a:prstGeom prst="rect">
            <a:avLst/>
          </a:prstGeom>
        </p:spPr>
      </p:pic>
      <p:pic>
        <p:nvPicPr>
          <p:cNvPr id="111" name="Picture 3" descr="C:\Users\hayashikazuhiko\Desktop\譁ｰ縺励＞繝輔か繝ｫ繝繝ｼ\繝ｪ繝懊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51" y="2960353"/>
            <a:ext cx="339671" cy="4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81" b="94253" l="625" r="99250">
                        <a14:foregroundMark x1="9125" y1="24521" x2="9125" y2="24521"/>
                        <a14:foregroundMark x1="15125" y1="22797" x2="15125" y2="22797"/>
                        <a14:foregroundMark x1="18875" y1="22797" x2="18875" y2="22797"/>
                        <a14:foregroundMark x1="21750" y1="23946" x2="21750" y2="23946"/>
                        <a14:foregroundMark x1="24250" y1="20115" x2="24250" y2="20115"/>
                        <a14:foregroundMark x1="27750" y1="19540" x2="27750" y2="19540"/>
                        <a14:foregroundMark x1="30000" y1="21456" x2="30000" y2="21456"/>
                        <a14:foregroundMark x1="33125" y1="20115" x2="33125" y2="20115"/>
                        <a14:foregroundMark x1="37500" y1="18774" x2="37500" y2="18774"/>
                        <a14:foregroundMark x1="42875" y1="15326" x2="42875" y2="15326"/>
                        <a14:foregroundMark x1="13875" y1="22797" x2="13875" y2="22797"/>
                        <a14:foregroundMark x1="16375" y1="27586" x2="16375" y2="27586"/>
                        <a14:foregroundMark x1="18000" y1="29310" x2="18000" y2="29310"/>
                        <a14:foregroundMark x1="23500" y1="27778" x2="23500" y2="27778"/>
                        <a14:foregroundMark x1="29125" y1="26437" x2="29125" y2="26437"/>
                        <a14:foregroundMark x1="34250" y1="25096" x2="34250" y2="25096"/>
                        <a14:foregroundMark x1="39000" y1="23755" x2="39000" y2="237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964" y="2582086"/>
            <a:ext cx="898363" cy="586182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1" y="2935305"/>
            <a:ext cx="509127" cy="400301"/>
          </a:xfrm>
          <a:prstGeom prst="rect">
            <a:avLst/>
          </a:prstGeom>
        </p:spPr>
      </p:pic>
      <p:sp>
        <p:nvSpPr>
          <p:cNvPr id="120" name="テキスト ボックス 119"/>
          <p:cNvSpPr txBox="1"/>
          <p:nvPr/>
        </p:nvSpPr>
        <p:spPr>
          <a:xfrm>
            <a:off x="2343874" y="2795784"/>
            <a:ext cx="70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文書の真正な成立の推定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628711" y="2797994"/>
            <a:ext cx="8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電磁的記録の真正な成立の推定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4003064" y="495712"/>
            <a:ext cx="2875068" cy="267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　鳥取市情報政策課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288130" y="2691791"/>
            <a:ext cx="820602" cy="6466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角丸四角形 102"/>
          <p:cNvSpPr/>
          <p:nvPr/>
        </p:nvSpPr>
        <p:spPr>
          <a:xfrm>
            <a:off x="5569908" y="2689963"/>
            <a:ext cx="900140" cy="6466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1407364" y="2662174"/>
            <a:ext cx="831914" cy="710787"/>
          </a:xfrm>
          <a:prstGeom prst="rightArrow">
            <a:avLst>
              <a:gd name="adj1" fmla="val 68139"/>
              <a:gd name="adj2" fmla="val 2766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410894" y="2804745"/>
            <a:ext cx="76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本人の署名又は押印がある時は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5" name="右矢印 104"/>
          <p:cNvSpPr/>
          <p:nvPr/>
        </p:nvSpPr>
        <p:spPr>
          <a:xfrm>
            <a:off x="4559992" y="2673616"/>
            <a:ext cx="911823" cy="710787"/>
          </a:xfrm>
          <a:prstGeom prst="rightArrow">
            <a:avLst>
              <a:gd name="adj1" fmla="val 68139"/>
              <a:gd name="adj2" fmla="val 2766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4559992" y="2814165"/>
            <a:ext cx="85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本人による電子署名がされている時は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187040" y="2226004"/>
            <a:ext cx="54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類似の仕組み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3207883" y="2692895"/>
            <a:ext cx="471975" cy="141462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234501" y="3612730"/>
            <a:ext cx="4173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▼電子署名された文書は、下のように表示されます（鳥取市の場合）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4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485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電子署名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の確認方法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/>
          <a:srcRect l="3161" t="50000" r="5562" b="8387"/>
          <a:stretch/>
        </p:blipFill>
        <p:spPr>
          <a:xfrm>
            <a:off x="1528951" y="3729904"/>
            <a:ext cx="3600182" cy="126162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/>
          <a:srcRect l="3498" t="12136" r="5923" b="57125"/>
          <a:stretch/>
        </p:blipFill>
        <p:spPr>
          <a:xfrm>
            <a:off x="1503607" y="2416688"/>
            <a:ext cx="3676230" cy="958972"/>
          </a:xfrm>
          <a:prstGeom prst="rect">
            <a:avLst/>
          </a:prstGeom>
        </p:spPr>
      </p:pic>
      <p:sp>
        <p:nvSpPr>
          <p:cNvPr id="37" name="テキスト ボックス 5"/>
          <p:cNvSpPr txBox="1">
            <a:spLocks noChangeArrowheads="1"/>
          </p:cNvSpPr>
          <p:nvPr/>
        </p:nvSpPr>
        <p:spPr bwMode="auto">
          <a:xfrm>
            <a:off x="1513837" y="2127687"/>
            <a:ext cx="17141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①職責署名検証をクリック。</a:t>
            </a:r>
            <a:endParaRPr lang="en-US" altLang="ja-JP" sz="1050" dirty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8" name="テキスト ボックス 5"/>
          <p:cNvSpPr txBox="1">
            <a:spLocks noChangeArrowheads="1"/>
          </p:cNvSpPr>
          <p:nvPr/>
        </p:nvSpPr>
        <p:spPr bwMode="auto">
          <a:xfrm>
            <a:off x="1512530" y="3426419"/>
            <a:ext cx="172847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②「参照」ボタンをクリック。</a:t>
            </a:r>
            <a:endParaRPr lang="en-US" altLang="ja-JP" sz="1050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044007" y="3003966"/>
            <a:ext cx="595430" cy="318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323263" y="4435771"/>
            <a:ext cx="545323" cy="287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04256" y="1460214"/>
            <a:ext cx="3282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とっとり電子申請サービス内「職責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署名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検証」から、電子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署名の検証を行います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4"/>
              </a:rPr>
              <a:t>s-kantan.jp/city-tottori-u/verifysignature/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359860" y="2516894"/>
            <a:ext cx="576064" cy="5655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2880360" y="2286168"/>
            <a:ext cx="545650" cy="71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4184908" y="3707920"/>
            <a:ext cx="576064" cy="553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2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5"/>
          <a:srcRect l="3317" t="19736" r="5407" b="21003"/>
          <a:stretch/>
        </p:blipFill>
        <p:spPr>
          <a:xfrm>
            <a:off x="1538819" y="7562517"/>
            <a:ext cx="3561593" cy="177745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640" y="5536504"/>
            <a:ext cx="3522803" cy="1429709"/>
          </a:xfrm>
          <a:prstGeom prst="rect">
            <a:avLst/>
          </a:prstGeom>
        </p:spPr>
      </p:pic>
      <p:sp>
        <p:nvSpPr>
          <p:cNvPr id="50" name="テキスト ボックス 5"/>
          <p:cNvSpPr txBox="1">
            <a:spLocks noChangeArrowheads="1"/>
          </p:cNvSpPr>
          <p:nvPr/>
        </p:nvSpPr>
        <p:spPr bwMode="auto">
          <a:xfrm>
            <a:off x="1512530" y="7292425"/>
            <a:ext cx="41415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④「署名検証する」をクリックする</a:t>
            </a: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</a:t>
            </a: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、電子署名の</a:t>
            </a: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内容が表示されます。</a:t>
            </a:r>
            <a:endParaRPr lang="en-US" altLang="ja-JP" sz="1050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テキスト ボックス 5"/>
          <p:cNvSpPr txBox="1">
            <a:spLocks noChangeArrowheads="1"/>
          </p:cNvSpPr>
          <p:nvPr/>
        </p:nvSpPr>
        <p:spPr bwMode="auto">
          <a:xfrm>
            <a:off x="1522599" y="5221150"/>
            <a:ext cx="346064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</a:t>
            </a: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電子</a:t>
            </a: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署名</a:t>
            </a: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が付与された</a:t>
            </a: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文書</a:t>
            </a:r>
            <a:r>
              <a:rPr lang="ja-JP" altLang="en-US" sz="105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を選択し、「開く」ボタンをクリック。</a:t>
            </a:r>
            <a:endParaRPr lang="en-US" altLang="ja-JP" sz="1050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881190" y="6600453"/>
            <a:ext cx="720080" cy="434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031584" y="6351587"/>
            <a:ext cx="576064" cy="553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3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 flipV="1">
            <a:off x="2196364" y="3657643"/>
            <a:ext cx="2126899" cy="785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52" idx="0"/>
          </p:cNvCxnSpPr>
          <p:nvPr/>
        </p:nvCxnSpPr>
        <p:spPr>
          <a:xfrm flipH="1" flipV="1">
            <a:off x="3639437" y="5467371"/>
            <a:ext cx="601793" cy="1133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下矢印 67"/>
          <p:cNvSpPr/>
          <p:nvPr/>
        </p:nvSpPr>
        <p:spPr>
          <a:xfrm>
            <a:off x="3067136" y="3457356"/>
            <a:ext cx="484632" cy="351066"/>
          </a:xfrm>
          <a:prstGeom prst="downArrow">
            <a:avLst>
              <a:gd name="adj1" fmla="val 34906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97590" y="635451"/>
            <a:ext cx="5841003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返信文書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に有効な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電子署名が付与されているかどうか、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申請者以外の第三者が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「とっとり電子申請サービス」内で確認することができます。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紙に印刷しても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確認することはできません。電子データのままで確認してください。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63" y="1286345"/>
            <a:ext cx="1400175" cy="1400175"/>
          </a:xfrm>
          <a:prstGeom prst="rect">
            <a:avLst/>
          </a:prstGeom>
        </p:spPr>
      </p:pic>
      <p:sp>
        <p:nvSpPr>
          <p:cNvPr id="60" name="下矢印 59"/>
          <p:cNvSpPr/>
          <p:nvPr/>
        </p:nvSpPr>
        <p:spPr>
          <a:xfrm>
            <a:off x="3067136" y="7014148"/>
            <a:ext cx="484632" cy="313026"/>
          </a:xfrm>
          <a:prstGeom prst="downArrow">
            <a:avLst>
              <a:gd name="adj1" fmla="val 34906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吹き出し 60"/>
          <p:cNvSpPr/>
          <p:nvPr/>
        </p:nvSpPr>
        <p:spPr>
          <a:xfrm>
            <a:off x="4529643" y="8232796"/>
            <a:ext cx="1300388" cy="436898"/>
          </a:xfrm>
          <a:prstGeom prst="wedgeRoundRectCallout">
            <a:avLst>
              <a:gd name="adj1" fmla="val -77685"/>
              <a:gd name="adj2" fmla="val 3025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職責が誰かが</a:t>
            </a:r>
            <a:endParaRPr kumimoji="1" lang="en-US" altLang="ja-JP" sz="105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表示されます</a:t>
            </a:r>
            <a:endParaRPr kumimoji="1" lang="en-US" altLang="ja-JP" sz="105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角丸四角形吹き出し 61"/>
          <p:cNvSpPr/>
          <p:nvPr/>
        </p:nvSpPr>
        <p:spPr>
          <a:xfrm>
            <a:off x="4529643" y="8912230"/>
            <a:ext cx="1300388" cy="436898"/>
          </a:xfrm>
          <a:prstGeom prst="wedgeRoundRectCallout">
            <a:avLst>
              <a:gd name="adj1" fmla="val -77685"/>
              <a:gd name="adj2" fmla="val 3025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電子証明書の状態が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表示されます</a:t>
            </a:r>
            <a:endParaRPr kumimoji="1" lang="en-US" altLang="ja-JP" sz="105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下矢印 62"/>
          <p:cNvSpPr/>
          <p:nvPr/>
        </p:nvSpPr>
        <p:spPr>
          <a:xfrm>
            <a:off x="3067136" y="4935890"/>
            <a:ext cx="484632" cy="351066"/>
          </a:xfrm>
          <a:prstGeom prst="downArrow">
            <a:avLst>
              <a:gd name="adj1" fmla="val 34906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0" y="9464040"/>
            <a:ext cx="6858000" cy="441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電子署名の制度についてお知りになりたい方は、総務省のページをご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覧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▶ 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https://www.soumu.go.jp/main_sosiki/joho_tsusin/top/ninshou-law/law-index.html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95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485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電子署名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の確認方法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853" t="11467" r="2737"/>
          <a:stretch/>
        </p:blipFill>
        <p:spPr>
          <a:xfrm>
            <a:off x="370402" y="2964604"/>
            <a:ext cx="2769534" cy="2033812"/>
          </a:xfrm>
          <a:prstGeom prst="rect">
            <a:avLst/>
          </a:prstGeom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989279" y="2654320"/>
            <a:ext cx="12329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100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①システムにログインし、申込内容照会をクリック。</a:t>
            </a:r>
            <a:endParaRPr lang="en-US" altLang="ja-JP" sz="1000" dirty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6596" y="1514820"/>
            <a:ext cx="2838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返信文書の電子署名を確認するには、システムにログインして電子署名の検証を行います。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93528" y="3410983"/>
            <a:ext cx="598624" cy="214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734803" y="4711726"/>
            <a:ext cx="399803" cy="357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292791" y="3621349"/>
            <a:ext cx="576064" cy="553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1147711" y="2900541"/>
            <a:ext cx="624233" cy="499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868855" y="4523738"/>
            <a:ext cx="576064" cy="553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2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14" name="直線コネクタ 13"/>
          <p:cNvCxnSpPr>
            <a:stCxn id="10" idx="1"/>
          </p:cNvCxnSpPr>
          <p:nvPr/>
        </p:nvCxnSpPr>
        <p:spPr>
          <a:xfrm flipH="1">
            <a:off x="2302569" y="4890577"/>
            <a:ext cx="432234" cy="39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l="3204" t="50022" r="5519" b="6926"/>
          <a:stretch/>
        </p:blipFill>
        <p:spPr>
          <a:xfrm>
            <a:off x="260048" y="5857407"/>
            <a:ext cx="2924606" cy="1060334"/>
          </a:xfrm>
          <a:prstGeom prst="rect">
            <a:avLst/>
          </a:prstGeom>
        </p:spPr>
      </p:pic>
      <p:sp>
        <p:nvSpPr>
          <p:cNvPr id="20" name="テキスト ボックス 5"/>
          <p:cNvSpPr txBox="1">
            <a:spLocks noChangeArrowheads="1"/>
          </p:cNvSpPr>
          <p:nvPr/>
        </p:nvSpPr>
        <p:spPr bwMode="auto">
          <a:xfrm>
            <a:off x="260048" y="5595587"/>
            <a:ext cx="2170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</a:t>
            </a:r>
            <a:r>
              <a:rPr lang="ja-JP" altLang="en-US" sz="110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「署名検証</a:t>
            </a:r>
            <a:r>
              <a:rPr lang="ja-JP" altLang="en-US" sz="110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</a:t>
            </a:r>
            <a:r>
              <a:rPr lang="ja-JP" altLang="en-US" sz="110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」ボタンをクリック。</a:t>
            </a:r>
            <a:endParaRPr lang="en-US" altLang="ja-JP" sz="1100" dirty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760681" y="6532453"/>
            <a:ext cx="600508" cy="337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327252" y="6953945"/>
            <a:ext cx="177384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86650" y="7322742"/>
            <a:ext cx="2516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職責署名済のファイルを他者に提供する場合は、この署名検証用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も一緒に送付します。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5088" y="6979845"/>
            <a:ext cx="287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↑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は、職責署名を検証のするリンクです。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510907" y="6180400"/>
            <a:ext cx="576064" cy="553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3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 flipV="1">
            <a:off x="1300989" y="5857197"/>
            <a:ext cx="477725" cy="68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屈折矢印 28"/>
          <p:cNvSpPr/>
          <p:nvPr/>
        </p:nvSpPr>
        <p:spPr>
          <a:xfrm rot="5400000">
            <a:off x="162215" y="7425583"/>
            <a:ext cx="1634496" cy="1136578"/>
          </a:xfrm>
          <a:prstGeom prst="bentUpArrow">
            <a:avLst>
              <a:gd name="adj1" fmla="val 14068"/>
              <a:gd name="adj2" fmla="val 18412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4"/>
          <a:srcRect l="3161" t="50000" r="5562" b="8387"/>
          <a:stretch/>
        </p:blipFill>
        <p:spPr>
          <a:xfrm>
            <a:off x="3605999" y="4430418"/>
            <a:ext cx="2911718" cy="102036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5"/>
          <a:srcRect l="3498" t="12136" r="5923" b="57125"/>
          <a:stretch/>
        </p:blipFill>
        <p:spPr>
          <a:xfrm>
            <a:off x="3605999" y="3146596"/>
            <a:ext cx="3059449" cy="798080"/>
          </a:xfrm>
          <a:prstGeom prst="rect">
            <a:avLst/>
          </a:prstGeom>
        </p:spPr>
      </p:pic>
      <p:sp>
        <p:nvSpPr>
          <p:cNvPr id="37" name="テキスト ボックス 5"/>
          <p:cNvSpPr txBox="1">
            <a:spLocks noChangeArrowheads="1"/>
          </p:cNvSpPr>
          <p:nvPr/>
        </p:nvSpPr>
        <p:spPr bwMode="auto">
          <a:xfrm>
            <a:off x="4678257" y="2799780"/>
            <a:ext cx="17141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①職責署名検証をクリック。</a:t>
            </a:r>
            <a:endParaRPr lang="en-US" altLang="ja-JP" sz="1000" dirty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8" name="テキスト ボックス 5"/>
          <p:cNvSpPr txBox="1">
            <a:spLocks noChangeArrowheads="1"/>
          </p:cNvSpPr>
          <p:nvPr/>
        </p:nvSpPr>
        <p:spPr bwMode="auto">
          <a:xfrm>
            <a:off x="3613755" y="4184197"/>
            <a:ext cx="1728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②「参照」ボタンをクリック。</a:t>
            </a:r>
            <a:endParaRPr lang="en-US" altLang="ja-JP" sz="1000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857385" y="3582947"/>
            <a:ext cx="595430" cy="318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820089" y="4942910"/>
            <a:ext cx="545323" cy="287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17838" y="1519803"/>
            <a:ext cx="328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申請者以外の第三者が返信文書の電子署名を確認するには、職責署名検証から電子署名の検証を行います。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683203" y="3204588"/>
            <a:ext cx="576064" cy="553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H="1">
            <a:off x="4995750" y="3046001"/>
            <a:ext cx="361006" cy="48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5844317" y="4243101"/>
            <a:ext cx="576064" cy="553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2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6"/>
          <a:srcRect l="3317" t="19736" r="5407" b="21003"/>
          <a:stretch/>
        </p:blipFill>
        <p:spPr>
          <a:xfrm>
            <a:off x="1893576" y="8218354"/>
            <a:ext cx="2963809" cy="1479125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9839" y="6323528"/>
            <a:ext cx="3089610" cy="1253900"/>
          </a:xfrm>
          <a:prstGeom prst="rect">
            <a:avLst/>
          </a:prstGeom>
        </p:spPr>
      </p:pic>
      <p:sp>
        <p:nvSpPr>
          <p:cNvPr id="50" name="テキスト ボックス 5"/>
          <p:cNvSpPr txBox="1">
            <a:spLocks noChangeArrowheads="1"/>
          </p:cNvSpPr>
          <p:nvPr/>
        </p:nvSpPr>
        <p:spPr bwMode="auto">
          <a:xfrm>
            <a:off x="1893575" y="7871619"/>
            <a:ext cx="2963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④</a:t>
            </a:r>
            <a:r>
              <a:rPr lang="ja-JP" altLang="en-US" sz="100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職責証明書の内容が表示されます。</a:t>
            </a:r>
            <a:endParaRPr lang="en-US" altLang="ja-JP" sz="1000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テキスト ボックス 5"/>
          <p:cNvSpPr txBox="1">
            <a:spLocks noChangeArrowheads="1"/>
          </p:cNvSpPr>
          <p:nvPr/>
        </p:nvSpPr>
        <p:spPr bwMode="auto">
          <a:xfrm>
            <a:off x="3517838" y="6024461"/>
            <a:ext cx="34606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</a:t>
            </a:r>
            <a:r>
              <a:rPr lang="ja-JP" altLang="en-US" sz="100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電子署名を付加した文書を選択し、「開く」ボタンをクリック。</a:t>
            </a:r>
            <a:endParaRPr lang="en-US" altLang="ja-JP" sz="1000" dirty="0" smtClean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664270" y="7274017"/>
            <a:ext cx="720080" cy="434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4988420" y="7214508"/>
            <a:ext cx="576064" cy="553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3</a:t>
            </a:r>
            <a:endParaRPr kumimoji="1" lang="ja-JP" altLang="en-US" sz="32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 flipV="1">
            <a:off x="4951045" y="4419466"/>
            <a:ext cx="869044" cy="572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>
            <a:spLocks noChangeArrowheads="1"/>
          </p:cNvSpPr>
          <p:nvPr/>
        </p:nvSpPr>
        <p:spPr bwMode="auto">
          <a:xfrm>
            <a:off x="267878" y="4968582"/>
            <a:ext cx="29005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1000" dirty="0" smtClean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②電子</a:t>
            </a:r>
            <a:r>
              <a:rPr lang="ja-JP" altLang="en-US" sz="100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署名が付与されている文書の「詳細」ボタンをクリック。</a:t>
            </a:r>
            <a:endParaRPr lang="en-US" altLang="ja-JP" sz="1000" dirty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000" dirty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45" name="直線コネクタ 44"/>
          <p:cNvCxnSpPr>
            <a:stCxn id="52" idx="0"/>
          </p:cNvCxnSpPr>
          <p:nvPr/>
        </p:nvCxnSpPr>
        <p:spPr>
          <a:xfrm flipH="1" flipV="1">
            <a:off x="5760250" y="6228442"/>
            <a:ext cx="264060" cy="104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屈折矢印 65"/>
          <p:cNvSpPr/>
          <p:nvPr/>
        </p:nvSpPr>
        <p:spPr>
          <a:xfrm rot="16200000" flipH="1">
            <a:off x="5005944" y="7871950"/>
            <a:ext cx="974861" cy="974199"/>
          </a:xfrm>
          <a:prstGeom prst="bentUpArrow">
            <a:avLst>
              <a:gd name="adj1" fmla="val 17365"/>
              <a:gd name="adj2" fmla="val 21064"/>
              <a:gd name="adj3" fmla="val 2247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下矢印 66"/>
          <p:cNvSpPr/>
          <p:nvPr/>
        </p:nvSpPr>
        <p:spPr>
          <a:xfrm>
            <a:off x="1529628" y="5251718"/>
            <a:ext cx="484632" cy="378338"/>
          </a:xfrm>
          <a:prstGeom prst="downArrow">
            <a:avLst>
              <a:gd name="adj1" fmla="val 349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下矢印 67"/>
          <p:cNvSpPr/>
          <p:nvPr/>
        </p:nvSpPr>
        <p:spPr>
          <a:xfrm>
            <a:off x="4857385" y="3860252"/>
            <a:ext cx="484632" cy="500531"/>
          </a:xfrm>
          <a:prstGeom prst="downArrow">
            <a:avLst>
              <a:gd name="adj1" fmla="val 349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下矢印 68"/>
          <p:cNvSpPr/>
          <p:nvPr/>
        </p:nvSpPr>
        <p:spPr>
          <a:xfrm>
            <a:off x="4872124" y="5627882"/>
            <a:ext cx="484632" cy="393309"/>
          </a:xfrm>
          <a:prstGeom prst="downArrow">
            <a:avLst>
              <a:gd name="adj1" fmla="val 349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97590" y="635451"/>
            <a:ext cx="58410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返信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文書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に有効な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電子署名が付与されているかどうか、「とっとり電子申請サービス」内で確認することができます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96596" y="1129710"/>
            <a:ext cx="2755526" cy="309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申請者が確認する方法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517838" y="1120584"/>
            <a:ext cx="3141611" cy="318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申請者以外の第三者が確認する方法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96596" y="1129709"/>
            <a:ext cx="306654" cy="3090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517838" y="1130745"/>
            <a:ext cx="306654" cy="3090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51" y="1888708"/>
            <a:ext cx="1087306" cy="10873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9" y="1937699"/>
            <a:ext cx="983844" cy="9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912</Words>
  <Application>Microsoft Office PowerPoint</Application>
  <PresentationFormat>A4 210 x 297 mm</PresentationFormat>
  <Paragraphs>97</Paragraphs>
  <Slides>3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ＤＦ特太ゴシック体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鳥取市役所</dc:creator>
  <cp:lastModifiedBy>鳥取市役所</cp:lastModifiedBy>
  <cp:revision>32</cp:revision>
  <dcterms:created xsi:type="dcterms:W3CDTF">2020-03-06T06:17:57Z</dcterms:created>
  <dcterms:modified xsi:type="dcterms:W3CDTF">2020-03-30T07:53:21Z</dcterms:modified>
</cp:coreProperties>
</file>