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E3494-8301-4CEB-846B-FF2AE3043C85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6D373-AAC9-442D-88EF-6E43820A9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12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08111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856" indent="-284867" algn="l" defTabSz="908111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2611" indent="-228209" algn="l" defTabSz="908111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602" indent="-228209" algn="l" defTabSz="908111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8591" indent="-229782" algn="l" defTabSz="908111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1857" indent="-229782" defTabSz="908111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65126" indent="-229782" defTabSz="908111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18394" indent="-229782" defTabSz="908111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71660" indent="-229782" defTabSz="908111" eaLnBrk="0" fontAlgn="base" hangingPunct="0">
              <a:spcBef>
                <a:spcPct val="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C8B65A17-4FB7-45BA-9C00-5D684519BBE4}" type="slidenum">
              <a:rPr lang="en-US" altLang="ja-JP" sz="1200"/>
              <a:pPr algn="r" eaLnBrk="1" hangingPunct="1"/>
              <a:t>1</a:t>
            </a:fld>
            <a:endParaRPr lang="en-US" altLang="ja-JP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160" y="4686472"/>
            <a:ext cx="5040443" cy="4440560"/>
          </a:xfrm>
          <a:ln/>
        </p:spPr>
        <p:txBody>
          <a:bodyPr/>
          <a:lstStyle/>
          <a:p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・人口等現状の説明。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・若年性認知症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40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～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64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歳未満）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は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87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人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となっています。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注釈：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認知症は認知症高齢者の日常生活自立度判定基準の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Ⅱ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以上の方です。</a:t>
            </a:r>
          </a:p>
        </p:txBody>
      </p:sp>
    </p:spTree>
    <p:extLst>
      <p:ext uri="{BB962C8B-B14F-4D97-AF65-F5344CB8AC3E}">
        <p14:creationId xmlns:p14="http://schemas.microsoft.com/office/powerpoint/2010/main" val="1073426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54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57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5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83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79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33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23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91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54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98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39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352EC-E09C-43F4-B1AE-42D149790E3F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C24B-4DE7-4F20-890F-2E25C2849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52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9552" y="432076"/>
            <a:ext cx="4750296" cy="1347787"/>
          </a:xfr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3600" dirty="0">
                <a:ea typeface="HGP創英角ﾎﾟｯﾌﾟ体" pitchFamily="50" charset="-128"/>
              </a:rPr>
              <a:t>鳥取市の高齢者人口</a:t>
            </a:r>
            <a:r>
              <a:rPr lang="en-US" altLang="ja-JP" dirty="0">
                <a:solidFill>
                  <a:schemeClr val="tx1"/>
                </a:solidFill>
                <a:ea typeface="HGP創英角ﾎﾟｯﾌﾟ体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ea typeface="HGP創英角ﾎﾟｯﾌﾟ体" pitchFamily="50" charset="-128"/>
              </a:rPr>
            </a:br>
            <a:endParaRPr lang="ja-JP" altLang="en-US" sz="2800" dirty="0">
              <a:ea typeface="HGP創英角ﾎﾟｯﾌﾟ体" pitchFamily="50" charset="-128"/>
            </a:endParaRPr>
          </a:p>
        </p:txBody>
      </p:sp>
      <p:sp>
        <p:nvSpPr>
          <p:cNvPr id="84995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332412"/>
            <a:ext cx="7772400" cy="47608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　</a:t>
            </a:r>
            <a:r>
              <a:rPr lang="ja-JP" altLang="en-US" sz="2400" dirty="0">
                <a:latin typeface="HGP創英角ﾎﾟｯﾌﾟ体" pitchFamily="50" charset="-128"/>
                <a:ea typeface="HGP創英角ﾎﾟｯﾌﾟ体" pitchFamily="50" charset="-128"/>
              </a:rPr>
              <a:t>　　　　　　　　　　　</a:t>
            </a: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</a:rPr>
              <a:t>●総人口　・・・・・・・・・・・・・・・・・ 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【183,539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人</a:t>
            </a:r>
            <a:r>
              <a:rPr lang="en-US" altLang="ja-JP" dirty="0"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</a:rPr>
              <a:t>●６５歳以上の人口　・・・・・・・・　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【55,631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人</a:t>
            </a:r>
            <a:r>
              <a:rPr lang="en-US" altLang="ja-JP" dirty="0"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</a:rPr>
              <a:t>　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</a:rPr>
              <a:t>●６５歳人口の割合（高齢化率） 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３０．</a:t>
            </a:r>
            <a:r>
              <a:rPr lang="ja-JP" altLang="en-US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３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％</a:t>
            </a:r>
            <a:r>
              <a:rPr lang="en-US" altLang="ja-JP" dirty="0"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</a:rPr>
              <a:t>　     　</a:t>
            </a:r>
            <a:endParaRPr lang="en-US" altLang="ja-JP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</a:rPr>
              <a:t>●介護認定  ・・・・・・・・・・・・・・・・ 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【10,582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人</a:t>
            </a:r>
            <a:r>
              <a:rPr lang="en-US" altLang="ja-JP" dirty="0"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</a:rPr>
              <a:t>　　</a:t>
            </a:r>
          </a:p>
          <a:p>
            <a:pPr>
              <a:lnSpc>
                <a:spcPct val="90000"/>
              </a:lnSpc>
              <a:buNone/>
            </a:pPr>
            <a:r>
              <a:rPr lang="ja-JP" altLang="en-US" dirty="0">
                <a:latin typeface="HGP創英角ﾎﾟｯﾌﾟ体" pitchFamily="50" charset="-128"/>
                <a:ea typeface="HGP創英角ﾎﾟｯﾌﾟ体" pitchFamily="50" charset="-128"/>
              </a:rPr>
              <a:t>●認知症高齢者数　</a:t>
            </a:r>
            <a:r>
              <a:rPr lang="ja-JP" altLang="en-US" sz="2400" dirty="0">
                <a:latin typeface="HGP創英角ﾎﾟｯﾌﾟ体" pitchFamily="50" charset="-128"/>
                <a:ea typeface="HGP創英角ﾎﾟｯﾌﾟ体" pitchFamily="50" charset="-128"/>
              </a:rPr>
              <a:t>・・・・・・・・・・・・・・</a:t>
            </a:r>
            <a:r>
              <a:rPr lang="ja-JP" altLang="en-US" sz="2400" dirty="0" smtClean="0">
                <a:latin typeface="HGP創英角ﾎﾟｯﾌﾟ体" pitchFamily="50" charset="-128"/>
                <a:ea typeface="HGP創英角ﾎﾟｯﾌﾟ体" pitchFamily="50" charset="-128"/>
              </a:rPr>
              <a:t>・</a:t>
            </a:r>
            <a:r>
              <a:rPr lang="en-US" altLang="ja-JP" sz="3000" dirty="0" smtClean="0">
                <a:latin typeface="HGP創英角ﾎﾟｯﾌﾟ体" pitchFamily="50" charset="-128"/>
                <a:ea typeface="HGP創英角ﾎﾟｯﾌﾟ体" pitchFamily="50" charset="-128"/>
              </a:rPr>
              <a:t>【6,665</a:t>
            </a:r>
            <a:r>
              <a:rPr lang="ja-JP" altLang="en-US" sz="3000" dirty="0" smtClean="0">
                <a:latin typeface="HGP創英角ﾎﾟｯﾌﾟ体" pitchFamily="50" charset="-128"/>
                <a:ea typeface="HGP創英角ﾎﾟｯﾌﾟ体" pitchFamily="50" charset="-128"/>
              </a:rPr>
              <a:t>人</a:t>
            </a:r>
            <a:r>
              <a:rPr lang="en-US" altLang="ja-JP" sz="3000" dirty="0" smtClean="0"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  <a:endParaRPr lang="en-US" altLang="ja-JP" sz="30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000" dirty="0" smtClean="0">
                <a:latin typeface="HGP創英角ﾎﾟｯﾌﾟ体" pitchFamily="50" charset="-128"/>
                <a:ea typeface="HGP創英角ﾎﾟｯﾌﾟ体" pitchFamily="50" charset="-128"/>
              </a:rPr>
              <a:t>　　（若年性認知症の人の数　</a:t>
            </a:r>
            <a:r>
              <a:rPr lang="en-US" altLang="ja-JP" sz="2000" dirty="0">
                <a:latin typeface="HGP創英角ﾎﾟｯﾌﾟ体" pitchFamily="50" charset="-128"/>
                <a:ea typeface="HGP創英角ﾎﾟｯﾌﾟ体" pitchFamily="50" charset="-128"/>
              </a:rPr>
              <a:t>88</a:t>
            </a:r>
            <a:r>
              <a:rPr lang="ja-JP" altLang="en-US" sz="2000" dirty="0" smtClean="0">
                <a:latin typeface="HGP創英角ﾎﾟｯﾌﾟ体" pitchFamily="50" charset="-128"/>
                <a:ea typeface="HGP創英角ﾎﾟｯﾌﾟ体" pitchFamily="50" charset="-128"/>
              </a:rPr>
              <a:t>人）</a:t>
            </a:r>
            <a:endParaRPr lang="en-US" altLang="ja-JP" sz="20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1600" dirty="0">
                <a:latin typeface="ＭＳ Ｐ明朝" pitchFamily="18" charset="-128"/>
              </a:rPr>
              <a:t>　　　</a:t>
            </a:r>
            <a:endParaRPr lang="en-US" altLang="ja-JP" sz="1600" dirty="0">
              <a:latin typeface="ＭＳ Ｐ明朝" pitchFamily="18" charset="-128"/>
            </a:endParaRPr>
          </a:p>
          <a:p>
            <a:pPr algn="ctr">
              <a:lnSpc>
                <a:spcPct val="90000"/>
              </a:lnSpc>
              <a:buNone/>
            </a:pPr>
            <a:r>
              <a:rPr lang="en-US" altLang="ja-JP" sz="1600" dirty="0">
                <a:latin typeface="ＭＳ Ｐ明朝" pitchFamily="18" charset="-128"/>
              </a:rPr>
              <a:t>※</a:t>
            </a:r>
            <a:r>
              <a:rPr lang="ja-JP" altLang="en-US" sz="1600" dirty="0">
                <a:latin typeface="ＭＳ Ｐ明朝" pitchFamily="18" charset="-128"/>
              </a:rPr>
              <a:t>注釈：</a:t>
            </a:r>
            <a:r>
              <a:rPr lang="ja-JP" altLang="en-US" sz="1600" dirty="0" smtClean="0">
                <a:latin typeface="ＭＳ Ｐ明朝" pitchFamily="18" charset="-128"/>
              </a:rPr>
              <a:t>認知症</a:t>
            </a:r>
            <a:r>
              <a:rPr lang="ja-JP" altLang="en-US" sz="1600" dirty="0">
                <a:latin typeface="ＭＳ Ｐ明朝" pitchFamily="18" charset="-128"/>
              </a:rPr>
              <a:t>は認知症高齢者の日常生活自立度判定基準の</a:t>
            </a:r>
            <a:r>
              <a:rPr lang="en-US" altLang="ja-JP" sz="1600" dirty="0">
                <a:latin typeface="ＭＳ Ｐ明朝" pitchFamily="18" charset="-128"/>
              </a:rPr>
              <a:t>Ⅱ</a:t>
            </a:r>
            <a:r>
              <a:rPr lang="ja-JP" altLang="en-US" sz="1600" dirty="0">
                <a:latin typeface="ＭＳ Ｐ明朝" pitchFamily="18" charset="-128"/>
              </a:rPr>
              <a:t>以上の方です。</a:t>
            </a:r>
            <a:endParaRPr lang="en-US" altLang="ja-JP" sz="1600" dirty="0">
              <a:latin typeface="ＭＳ Ｐ明朝" pitchFamily="18" charset="-128"/>
            </a:endParaRPr>
          </a:p>
          <a:p>
            <a:pPr algn="ctr">
              <a:lnSpc>
                <a:spcPct val="90000"/>
              </a:lnSpc>
              <a:buNone/>
            </a:pPr>
            <a:r>
              <a:rPr lang="ja-JP" altLang="en-US" sz="1800" dirty="0">
                <a:latin typeface="HGP創英角ﾎﾟｯﾌﾟ体" pitchFamily="50" charset="-128"/>
                <a:ea typeface="HGP創英角ﾎﾟｯﾌﾟ体" pitchFamily="50" charset="-128"/>
              </a:rPr>
              <a:t>　　　　　　　　　　　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289848" y="6093296"/>
            <a:ext cx="36744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ja-JP" sz="1200" dirty="0">
                <a:latin typeface="+mn-ea"/>
              </a:rPr>
              <a:t>※</a:t>
            </a:r>
            <a:r>
              <a:rPr lang="zh-TW" altLang="en-US" sz="1200" dirty="0">
                <a:latin typeface="+mn-ea"/>
              </a:rPr>
              <a:t>（</a:t>
            </a:r>
            <a:r>
              <a:rPr lang="zh-TW" altLang="en-US" sz="1200" dirty="0" smtClean="0">
                <a:latin typeface="+mn-ea"/>
              </a:rPr>
              <a:t>Ｒ</a:t>
            </a:r>
            <a:r>
              <a:rPr lang="ja-JP" altLang="en-US" sz="1200" dirty="0" smtClean="0">
                <a:latin typeface="+mn-ea"/>
              </a:rPr>
              <a:t>４．</a:t>
            </a:r>
            <a:r>
              <a:rPr lang="ja-JP" altLang="en-US" sz="1200" dirty="0">
                <a:latin typeface="+mn-ea"/>
              </a:rPr>
              <a:t>９</a:t>
            </a:r>
            <a:r>
              <a:rPr lang="zh-TW" altLang="en-US" sz="1200" dirty="0" smtClean="0">
                <a:latin typeface="+mn-ea"/>
              </a:rPr>
              <a:t>月</a:t>
            </a:r>
            <a:r>
              <a:rPr lang="zh-TW" altLang="en-US" sz="1200" dirty="0">
                <a:latin typeface="+mn-ea"/>
              </a:rPr>
              <a:t>末現在）</a:t>
            </a:r>
            <a:r>
              <a:rPr lang="en-US" altLang="ja-JP" sz="1200" dirty="0">
                <a:latin typeface="+mn-ea"/>
              </a:rPr>
              <a:t> </a:t>
            </a:r>
            <a:r>
              <a:rPr lang="ja-JP" altLang="en-US" sz="1200" dirty="0">
                <a:latin typeface="+mn-ea"/>
              </a:rPr>
              <a:t>鳥取市高齢者情報より</a:t>
            </a:r>
          </a:p>
        </p:txBody>
      </p:sp>
    </p:spTree>
    <p:extLst>
      <p:ext uri="{BB962C8B-B14F-4D97-AF65-F5344CB8AC3E}">
        <p14:creationId xmlns:p14="http://schemas.microsoft.com/office/powerpoint/2010/main" val="20582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230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HGP創英角ﾎﾟｯﾌﾟ体</vt:lpstr>
      <vt:lpstr>ＭＳ Ｐゴシック</vt:lpstr>
      <vt:lpstr>ＭＳ Ｐ明朝</vt:lpstr>
      <vt:lpstr>新細明體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鳥取市の高齢者人口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鳥取市の高齢者人口 </dc:title>
  <dc:creator>Administrator</dc:creator>
  <cp:lastModifiedBy>鳥取市役所</cp:lastModifiedBy>
  <cp:revision>8</cp:revision>
  <dcterms:created xsi:type="dcterms:W3CDTF">2021-07-16T07:21:52Z</dcterms:created>
  <dcterms:modified xsi:type="dcterms:W3CDTF">2022-11-02T04:36:26Z</dcterms:modified>
</cp:coreProperties>
</file>