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257" r:id="rId3"/>
  </p:sldIdLst>
  <p:sldSz cx="9144000" cy="6858000" type="screen4x3"/>
  <p:notesSz cx="6737350"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CCFF"/>
    <a:srgbClr val="FFFF66"/>
    <a:srgbClr val="FF9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7" d="100"/>
          <a:sy n="87" d="100"/>
        </p:scale>
        <p:origin x="13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518" cy="495188"/>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273" y="1"/>
            <a:ext cx="2919518" cy="495188"/>
          </a:xfrm>
          <a:prstGeom prst="rect">
            <a:avLst/>
          </a:prstGeom>
        </p:spPr>
        <p:txBody>
          <a:bodyPr vert="horz" lIns="91439" tIns="45719" rIns="91439" bIns="45719" rtlCol="0"/>
          <a:lstStyle>
            <a:lvl1pPr algn="r">
              <a:defRPr sz="1200"/>
            </a:lvl1pPr>
          </a:lstStyle>
          <a:p>
            <a:fld id="{1C1A1338-F7EC-4651-BDDF-1B09FE05E62C}" type="datetimeFigureOut">
              <a:rPr kumimoji="1" lang="ja-JP" altLang="en-US" smtClean="0"/>
              <a:t>2024/4/17</a:t>
            </a:fld>
            <a:endParaRPr kumimoji="1" lang="ja-JP" altLang="en-US"/>
          </a:p>
        </p:txBody>
      </p:sp>
      <p:sp>
        <p:nvSpPr>
          <p:cNvPr id="4" name="フッター プレースホルダー 3"/>
          <p:cNvSpPr>
            <a:spLocks noGrp="1"/>
          </p:cNvSpPr>
          <p:nvPr>
            <p:ph type="ftr" sz="quarter" idx="2"/>
          </p:nvPr>
        </p:nvSpPr>
        <p:spPr>
          <a:xfrm>
            <a:off x="0" y="9374302"/>
            <a:ext cx="2919518" cy="495187"/>
          </a:xfrm>
          <a:prstGeom prst="rect">
            <a:avLst/>
          </a:prstGeom>
        </p:spPr>
        <p:txBody>
          <a:bodyPr vert="horz" lIns="91439" tIns="45719" rIns="91439" bIns="4571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273" y="9374302"/>
            <a:ext cx="2919518" cy="495187"/>
          </a:xfrm>
          <a:prstGeom prst="rect">
            <a:avLst/>
          </a:prstGeom>
        </p:spPr>
        <p:txBody>
          <a:bodyPr vert="horz" lIns="91439" tIns="45719" rIns="91439" bIns="45719" rtlCol="0" anchor="b"/>
          <a:lstStyle>
            <a:lvl1pPr algn="r">
              <a:defRPr sz="1200"/>
            </a:lvl1pPr>
          </a:lstStyle>
          <a:p>
            <a:fld id="{2F0C0B0E-A418-4B68-91F5-BE28B8C27E77}" type="slidenum">
              <a:rPr kumimoji="1" lang="ja-JP" altLang="en-US" smtClean="0"/>
              <a:t>‹#›</a:t>
            </a:fld>
            <a:endParaRPr kumimoji="1" lang="ja-JP" altLang="en-US"/>
          </a:p>
        </p:txBody>
      </p:sp>
    </p:spTree>
    <p:extLst>
      <p:ext uri="{BB962C8B-B14F-4D97-AF65-F5344CB8AC3E}">
        <p14:creationId xmlns:p14="http://schemas.microsoft.com/office/powerpoint/2010/main" val="1357368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518" cy="495188"/>
          </a:xfrm>
          <a:prstGeom prst="rect">
            <a:avLst/>
          </a:prstGeom>
        </p:spPr>
        <p:txBody>
          <a:bodyPr vert="horz" lIns="91439" tIns="45719" rIns="91439"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273" y="1"/>
            <a:ext cx="2919518" cy="495188"/>
          </a:xfrm>
          <a:prstGeom prst="rect">
            <a:avLst/>
          </a:prstGeom>
        </p:spPr>
        <p:txBody>
          <a:bodyPr vert="horz" lIns="91439" tIns="45719" rIns="91439" bIns="45719" rtlCol="0"/>
          <a:lstStyle>
            <a:lvl1pPr algn="r">
              <a:defRPr sz="1200"/>
            </a:lvl1pPr>
          </a:lstStyle>
          <a:p>
            <a:fld id="{2DED5E41-C3D0-49D5-8B80-EA8D7B345F29}" type="datetimeFigureOut">
              <a:rPr kumimoji="1" lang="ja-JP" altLang="en-US" smtClean="0"/>
              <a:t>2024/4/17</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8650" cy="3330575"/>
          </a:xfrm>
          <a:prstGeom prst="rect">
            <a:avLst/>
          </a:prstGeom>
          <a:noFill/>
          <a:ln w="12700">
            <a:solidFill>
              <a:prstClr val="black"/>
            </a:solidFill>
          </a:ln>
        </p:spPr>
        <p:txBody>
          <a:bodyPr vert="horz" lIns="91439" tIns="45719" rIns="91439" bIns="45719" rtlCol="0" anchor="ctr"/>
          <a:lstStyle/>
          <a:p>
            <a:endParaRPr lang="ja-JP" altLang="en-US"/>
          </a:p>
        </p:txBody>
      </p:sp>
      <p:sp>
        <p:nvSpPr>
          <p:cNvPr id="5" name="ノート プレースホルダー 4"/>
          <p:cNvSpPr>
            <a:spLocks noGrp="1"/>
          </p:cNvSpPr>
          <p:nvPr>
            <p:ph type="body" sz="quarter" idx="3"/>
          </p:nvPr>
        </p:nvSpPr>
        <p:spPr>
          <a:xfrm>
            <a:off x="673735" y="4749692"/>
            <a:ext cx="5389880" cy="3886111"/>
          </a:xfrm>
          <a:prstGeom prst="rect">
            <a:avLst/>
          </a:prstGeom>
        </p:spPr>
        <p:txBody>
          <a:bodyPr vert="horz" lIns="91439" tIns="45719" rIns="91439" bIns="457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2"/>
            <a:ext cx="2919518" cy="495187"/>
          </a:xfrm>
          <a:prstGeom prst="rect">
            <a:avLst/>
          </a:prstGeom>
        </p:spPr>
        <p:txBody>
          <a:bodyPr vert="horz" lIns="91439" tIns="45719" rIns="91439"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273" y="9374302"/>
            <a:ext cx="2919518" cy="495187"/>
          </a:xfrm>
          <a:prstGeom prst="rect">
            <a:avLst/>
          </a:prstGeom>
        </p:spPr>
        <p:txBody>
          <a:bodyPr vert="horz" lIns="91439" tIns="45719" rIns="91439" bIns="45719" rtlCol="0" anchor="b"/>
          <a:lstStyle>
            <a:lvl1pPr algn="r">
              <a:defRPr sz="1200"/>
            </a:lvl1pPr>
          </a:lstStyle>
          <a:p>
            <a:fld id="{193D9530-96EC-4980-BF3A-6F29C850398E}" type="slidenum">
              <a:rPr kumimoji="1" lang="ja-JP" altLang="en-US" smtClean="0"/>
              <a:t>‹#›</a:t>
            </a:fld>
            <a:endParaRPr kumimoji="1" lang="ja-JP" altLang="en-US"/>
          </a:p>
        </p:txBody>
      </p:sp>
    </p:spTree>
    <p:extLst>
      <p:ext uri="{BB962C8B-B14F-4D97-AF65-F5344CB8AC3E}">
        <p14:creationId xmlns:p14="http://schemas.microsoft.com/office/powerpoint/2010/main" val="12110859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2640589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51133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3060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153680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163248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83306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2678458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163657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195778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412502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553A90-0385-45F3-8277-1B168B9BBB47}" type="datetimeFigureOut">
              <a:rPr kumimoji="1" lang="ja-JP" altLang="en-US" smtClean="0"/>
              <a:t>2024/4/17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287213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53A90-0385-45F3-8277-1B168B9BBB47}" type="datetimeFigureOut">
              <a:rPr kumimoji="1" lang="ja-JP" altLang="en-US" smtClean="0"/>
              <a:t>2024/4/17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6898C-4C12-4D24-804C-AB808A87182C}" type="slidenum">
              <a:rPr kumimoji="1" lang="ja-JP" altLang="en-US" smtClean="0"/>
              <a:t>‹#›</a:t>
            </a:fld>
            <a:endParaRPr kumimoji="1" lang="ja-JP" altLang="en-US"/>
          </a:p>
        </p:txBody>
      </p:sp>
    </p:spTree>
    <p:extLst>
      <p:ext uri="{BB962C8B-B14F-4D97-AF65-F5344CB8AC3E}">
        <p14:creationId xmlns:p14="http://schemas.microsoft.com/office/powerpoint/2010/main" val="1108449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図 46"/>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1243165" flipV="1">
            <a:off x="1280708" y="1036818"/>
            <a:ext cx="1636460" cy="657225"/>
          </a:xfrm>
          <a:prstGeom prst="rect">
            <a:avLst/>
          </a:prstGeom>
        </p:spPr>
      </p:pic>
      <p:sp>
        <p:nvSpPr>
          <p:cNvPr id="59" name="正方形/長方形 58"/>
          <p:cNvSpPr/>
          <p:nvPr/>
        </p:nvSpPr>
        <p:spPr>
          <a:xfrm>
            <a:off x="451291" y="2205670"/>
            <a:ext cx="2241109" cy="1194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楕円 47"/>
          <p:cNvSpPr/>
          <p:nvPr/>
        </p:nvSpPr>
        <p:spPr>
          <a:xfrm>
            <a:off x="3704794" y="619859"/>
            <a:ext cx="2220071" cy="946597"/>
          </a:xfrm>
          <a:prstGeom prst="ellipse">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7" name="正方形/長方形 26"/>
          <p:cNvSpPr/>
          <p:nvPr/>
        </p:nvSpPr>
        <p:spPr>
          <a:xfrm>
            <a:off x="4943200" y="2061390"/>
            <a:ext cx="4005329" cy="359275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3" name="楕円 22"/>
          <p:cNvSpPr/>
          <p:nvPr/>
        </p:nvSpPr>
        <p:spPr>
          <a:xfrm>
            <a:off x="192506" y="3617731"/>
            <a:ext cx="2409825" cy="2081860"/>
          </a:xfrm>
          <a:prstGeom prst="ellipse">
            <a:avLst/>
          </a:prstGeom>
          <a:solidFill>
            <a:srgbClr val="FFFF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5" name="角丸四角形 24"/>
          <p:cNvSpPr/>
          <p:nvPr/>
        </p:nvSpPr>
        <p:spPr>
          <a:xfrm>
            <a:off x="370325" y="5317882"/>
            <a:ext cx="666719" cy="413667"/>
          </a:xfrm>
          <a:prstGeom prst="roundRect">
            <a:avLst/>
          </a:prstGeom>
          <a:solidFill>
            <a:srgbClr val="FFC000"/>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4" name="角丸四角形 23"/>
          <p:cNvSpPr/>
          <p:nvPr/>
        </p:nvSpPr>
        <p:spPr>
          <a:xfrm>
            <a:off x="730700" y="3001907"/>
            <a:ext cx="666719" cy="413667"/>
          </a:xfrm>
          <a:prstGeom prst="roundRect">
            <a:avLst/>
          </a:prstGeom>
          <a:solidFill>
            <a:srgbClr val="FFC000"/>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 name="タイトル 1"/>
          <p:cNvSpPr>
            <a:spLocks noGrp="1"/>
          </p:cNvSpPr>
          <p:nvPr>
            <p:ph type="ctrTitle"/>
          </p:nvPr>
        </p:nvSpPr>
        <p:spPr>
          <a:xfrm>
            <a:off x="97565" y="319002"/>
            <a:ext cx="8958329" cy="348853"/>
          </a:xfrm>
        </p:spPr>
        <p:txBody>
          <a:bodyPr>
            <a:normAutofit fontScale="90000"/>
          </a:bodyPr>
          <a:lstStyle/>
          <a:p>
            <a:r>
              <a:rPr lang="ja-JP" altLang="en-US" sz="2100" dirty="0">
                <a:latin typeface="HGS創英角ﾎﾟｯﾌﾟ体" panose="040B0A00000000000000" pitchFamily="50" charset="-128"/>
                <a:ea typeface="HGS創英角ﾎﾟｯﾌﾟ体" panose="040B0A00000000000000" pitchFamily="50" charset="-128"/>
              </a:rPr>
              <a:t>まだ気温が高くないこの時期、「暑熱順化」</a:t>
            </a:r>
            <a:r>
              <a:rPr lang="ja-JP" altLang="en-US" sz="2100" dirty="0" smtClean="0">
                <a:latin typeface="HGS創英角ﾎﾟｯﾌﾟ体" panose="040B0A00000000000000" pitchFamily="50" charset="-128"/>
                <a:ea typeface="HGS創英角ﾎﾟｯﾌﾟ体" panose="040B0A00000000000000" pitchFamily="50" charset="-128"/>
              </a:rPr>
              <a:t>で夏</a:t>
            </a:r>
            <a:r>
              <a:rPr lang="ja-JP" altLang="en-US" sz="2100" dirty="0">
                <a:latin typeface="HGS創英角ﾎﾟｯﾌﾟ体" panose="040B0A00000000000000" pitchFamily="50" charset="-128"/>
                <a:ea typeface="HGS創英角ﾎﾟｯﾌﾟ体" panose="040B0A00000000000000" pitchFamily="50" charset="-128"/>
              </a:rPr>
              <a:t>の暑さに負けない体を作ろう！</a:t>
            </a:r>
          </a:p>
        </p:txBody>
      </p:sp>
      <p:sp>
        <p:nvSpPr>
          <p:cNvPr id="4" name="テキスト ボックス 3"/>
          <p:cNvSpPr txBox="1"/>
          <p:nvPr/>
        </p:nvSpPr>
        <p:spPr>
          <a:xfrm>
            <a:off x="3880914" y="991311"/>
            <a:ext cx="1972492" cy="300082"/>
          </a:xfrm>
          <a:prstGeom prst="rect">
            <a:avLst/>
          </a:prstGeom>
          <a:noFill/>
        </p:spPr>
        <p:txBody>
          <a:bodyPr wrap="square" rtlCol="0">
            <a:spAutoFit/>
          </a:bodyPr>
          <a:lstStyle/>
          <a:p>
            <a:r>
              <a:rPr lang="ja-JP" altLang="en-US" sz="1350" dirty="0"/>
              <a:t>？？　暑熱順化　？？</a:t>
            </a:r>
          </a:p>
        </p:txBody>
      </p:sp>
      <p:sp>
        <p:nvSpPr>
          <p:cNvPr id="5" name="テキスト ボックス 4"/>
          <p:cNvSpPr txBox="1"/>
          <p:nvPr/>
        </p:nvSpPr>
        <p:spPr>
          <a:xfrm>
            <a:off x="5776471" y="875277"/>
            <a:ext cx="3162504" cy="523220"/>
          </a:xfrm>
          <a:prstGeom prst="rect">
            <a:avLst/>
          </a:prstGeom>
          <a:noFill/>
        </p:spPr>
        <p:txBody>
          <a:bodyPr wrap="square" rtlCol="0">
            <a:spAutoFit/>
          </a:bodyPr>
          <a:lstStyle/>
          <a:p>
            <a:r>
              <a:rPr lang="ja-JP" altLang="en-US" sz="1400" dirty="0" smtClean="0"/>
              <a:t>暑熱</a:t>
            </a:r>
            <a:r>
              <a:rPr lang="ja-JP" altLang="en-US" sz="1400" dirty="0"/>
              <a:t>順化（しょねつじゅんか）とは、体が暑さに慣れることです</a:t>
            </a:r>
            <a:r>
              <a:rPr lang="ja-JP" altLang="en-US" sz="1400" dirty="0" smtClean="0"/>
              <a:t>。</a:t>
            </a:r>
            <a:endParaRPr lang="en-US" altLang="ja-JP" sz="1400" dirty="0"/>
          </a:p>
        </p:txBody>
      </p:sp>
      <p:sp>
        <p:nvSpPr>
          <p:cNvPr id="7" name="テキスト ボックス 6"/>
          <p:cNvSpPr txBox="1"/>
          <p:nvPr/>
        </p:nvSpPr>
        <p:spPr>
          <a:xfrm>
            <a:off x="5662404" y="2898824"/>
            <a:ext cx="3280809" cy="2800767"/>
          </a:xfrm>
          <a:prstGeom prst="rect">
            <a:avLst/>
          </a:prstGeom>
          <a:noFill/>
        </p:spPr>
        <p:txBody>
          <a:bodyPr wrap="square" rtlCol="0">
            <a:spAutoFit/>
          </a:bodyPr>
          <a:lstStyle/>
          <a:p>
            <a:endParaRPr lang="en-US" altLang="ja-JP" sz="200" dirty="0" smtClean="0"/>
          </a:p>
          <a:p>
            <a:r>
              <a:rPr lang="ja-JP" altLang="en-US" sz="1050" dirty="0" smtClean="0"/>
              <a:t>２日</a:t>
            </a:r>
            <a:r>
              <a:rPr lang="ja-JP" altLang="en-US" sz="1050" dirty="0"/>
              <a:t>に１回以上入浴している　　　</a:t>
            </a:r>
            <a:r>
              <a:rPr lang="ja-JP" altLang="en-US" sz="1050" dirty="0" smtClean="0"/>
              <a:t>　　　　</a:t>
            </a:r>
            <a:r>
              <a:rPr lang="ja-JP" altLang="en-US" sz="1050" dirty="0"/>
              <a:t>　３</a:t>
            </a:r>
          </a:p>
          <a:p>
            <a:r>
              <a:rPr lang="ja-JP" altLang="en-US" sz="1050" dirty="0"/>
              <a:t>週に３日入浴している　　　</a:t>
            </a:r>
            <a:r>
              <a:rPr lang="ja-JP" altLang="en-US" sz="1050" dirty="0" smtClean="0"/>
              <a:t>　　　　</a:t>
            </a:r>
            <a:r>
              <a:rPr lang="ja-JP" altLang="en-US" sz="1050" dirty="0"/>
              <a:t>　　　　２</a:t>
            </a:r>
          </a:p>
          <a:p>
            <a:r>
              <a:rPr lang="ja-JP" altLang="en-US" sz="1050" dirty="0"/>
              <a:t>週に１、２日入浴している　</a:t>
            </a:r>
            <a:r>
              <a:rPr lang="ja-JP" altLang="en-US" sz="1050" dirty="0" smtClean="0"/>
              <a:t>　　　　</a:t>
            </a:r>
            <a:r>
              <a:rPr lang="ja-JP" altLang="en-US" sz="1050" dirty="0"/>
              <a:t>　　　　１</a:t>
            </a:r>
          </a:p>
          <a:p>
            <a:r>
              <a:rPr lang="ja-JP" altLang="en-US" sz="1050" dirty="0"/>
              <a:t>入浴することはほとんどない　</a:t>
            </a:r>
            <a:r>
              <a:rPr lang="ja-JP" altLang="en-US" sz="1050" dirty="0" smtClean="0"/>
              <a:t>　　　　</a:t>
            </a:r>
            <a:r>
              <a:rPr lang="ja-JP" altLang="en-US" sz="1050" dirty="0"/>
              <a:t>　　　</a:t>
            </a:r>
            <a:r>
              <a:rPr lang="ja-JP" altLang="en-US" sz="1050" dirty="0" smtClean="0"/>
              <a:t>０</a:t>
            </a:r>
            <a:endParaRPr lang="ja-JP" altLang="en-US" sz="1050" dirty="0"/>
          </a:p>
          <a:p>
            <a:endParaRPr lang="ja-JP" altLang="en-US" sz="1050" dirty="0"/>
          </a:p>
          <a:p>
            <a:endParaRPr lang="ja-JP" altLang="en-US" sz="1050" dirty="0"/>
          </a:p>
          <a:p>
            <a:endParaRPr lang="en-US" altLang="ja-JP" sz="300" dirty="0" smtClean="0"/>
          </a:p>
          <a:p>
            <a:r>
              <a:rPr lang="ja-JP" altLang="en-US" sz="1050" dirty="0" smtClean="0"/>
              <a:t>週</a:t>
            </a:r>
            <a:r>
              <a:rPr lang="ja-JP" altLang="en-US" sz="1050" dirty="0"/>
              <a:t>に５日以上している　　　　</a:t>
            </a:r>
            <a:r>
              <a:rPr lang="ja-JP" altLang="en-US" sz="1050" dirty="0" smtClean="0"/>
              <a:t>　　　　　</a:t>
            </a:r>
            <a:r>
              <a:rPr lang="ja-JP" altLang="en-US" sz="1050" dirty="0"/>
              <a:t>　　３</a:t>
            </a:r>
          </a:p>
          <a:p>
            <a:r>
              <a:rPr lang="ja-JP" altLang="en-US" sz="1050" dirty="0"/>
              <a:t>週に３、４日している　　　　</a:t>
            </a:r>
            <a:r>
              <a:rPr lang="ja-JP" altLang="en-US" sz="1050" dirty="0" smtClean="0"/>
              <a:t>　　　　　</a:t>
            </a:r>
            <a:r>
              <a:rPr lang="ja-JP" altLang="en-US" sz="1050" dirty="0"/>
              <a:t>　　２</a:t>
            </a:r>
          </a:p>
          <a:p>
            <a:r>
              <a:rPr lang="ja-JP" altLang="en-US" sz="1050" dirty="0"/>
              <a:t>週に１、２日程度して</a:t>
            </a:r>
            <a:r>
              <a:rPr lang="ja-JP" altLang="en-US" sz="1050" dirty="0" smtClean="0"/>
              <a:t>いる</a:t>
            </a:r>
            <a:r>
              <a:rPr lang="ja-JP" altLang="en-US" sz="1050" dirty="0"/>
              <a:t>　　</a:t>
            </a:r>
            <a:r>
              <a:rPr lang="ja-JP" altLang="en-US" sz="1050" dirty="0" smtClean="0"/>
              <a:t>　　　　　</a:t>
            </a:r>
            <a:r>
              <a:rPr lang="ja-JP" altLang="en-US" sz="1050" dirty="0"/>
              <a:t>　　１</a:t>
            </a:r>
          </a:p>
          <a:p>
            <a:r>
              <a:rPr lang="ja-JP" altLang="en-US" sz="1050" dirty="0"/>
              <a:t>運動はほとんどして</a:t>
            </a:r>
            <a:r>
              <a:rPr lang="ja-JP" altLang="en-US" sz="1050" dirty="0" smtClean="0"/>
              <a:t>いない</a:t>
            </a:r>
            <a:r>
              <a:rPr lang="ja-JP" altLang="en-US" sz="1050" dirty="0"/>
              <a:t>　　</a:t>
            </a:r>
            <a:r>
              <a:rPr lang="ja-JP" altLang="en-US" sz="1050" dirty="0" smtClean="0"/>
              <a:t>　　　　　</a:t>
            </a:r>
            <a:r>
              <a:rPr lang="ja-JP" altLang="en-US" sz="1050" dirty="0"/>
              <a:t>　　０</a:t>
            </a:r>
          </a:p>
          <a:p>
            <a:endParaRPr lang="ja-JP" altLang="en-US" sz="1050" dirty="0"/>
          </a:p>
          <a:p>
            <a:endParaRPr lang="ja-JP" altLang="en-US" sz="1050" dirty="0"/>
          </a:p>
          <a:p>
            <a:endParaRPr lang="en-US" altLang="ja-JP" sz="300" dirty="0" smtClean="0"/>
          </a:p>
          <a:p>
            <a:r>
              <a:rPr lang="ja-JP" altLang="en-US" sz="1050" dirty="0" smtClean="0"/>
              <a:t>週</a:t>
            </a:r>
            <a:r>
              <a:rPr lang="ja-JP" altLang="en-US" sz="1050" dirty="0"/>
              <a:t>５日以上あった　　　　　　　</a:t>
            </a:r>
            <a:r>
              <a:rPr lang="ja-JP" altLang="en-US" sz="1050" dirty="0" smtClean="0"/>
              <a:t>　　　　　</a:t>
            </a:r>
            <a:r>
              <a:rPr lang="ja-JP" altLang="en-US" sz="1050" dirty="0"/>
              <a:t>　３</a:t>
            </a:r>
          </a:p>
          <a:p>
            <a:r>
              <a:rPr lang="ja-JP" altLang="en-US" sz="1050" dirty="0"/>
              <a:t>週３、４日以上あった　　　　　</a:t>
            </a:r>
            <a:r>
              <a:rPr lang="ja-JP" altLang="en-US" sz="1050" dirty="0" smtClean="0"/>
              <a:t>　　　　</a:t>
            </a:r>
            <a:r>
              <a:rPr lang="ja-JP" altLang="en-US" sz="1050" dirty="0"/>
              <a:t>　　２</a:t>
            </a:r>
          </a:p>
          <a:p>
            <a:r>
              <a:rPr lang="ja-JP" altLang="en-US" sz="1050" dirty="0"/>
              <a:t>週１、２日以上あった　　　　　</a:t>
            </a:r>
            <a:r>
              <a:rPr lang="ja-JP" altLang="en-US" sz="1050" dirty="0" smtClean="0"/>
              <a:t>　　　　</a:t>
            </a:r>
            <a:r>
              <a:rPr lang="ja-JP" altLang="en-US" sz="1050" dirty="0"/>
              <a:t>　　１</a:t>
            </a:r>
          </a:p>
          <a:p>
            <a:r>
              <a:rPr lang="ja-JP" altLang="en-US" sz="1050" dirty="0"/>
              <a:t>汗をかく機会がほとんどなかった　</a:t>
            </a:r>
            <a:r>
              <a:rPr lang="ja-JP" altLang="en-US" sz="1050" dirty="0" smtClean="0"/>
              <a:t>　　　　</a:t>
            </a:r>
            <a:r>
              <a:rPr lang="ja-JP" altLang="en-US" sz="1050" dirty="0"/>
              <a:t>　０</a:t>
            </a:r>
          </a:p>
        </p:txBody>
      </p:sp>
      <p:sp>
        <p:nvSpPr>
          <p:cNvPr id="8" name="テキスト ボックス 7"/>
          <p:cNvSpPr txBox="1"/>
          <p:nvPr/>
        </p:nvSpPr>
        <p:spPr>
          <a:xfrm>
            <a:off x="4991630" y="2206001"/>
            <a:ext cx="3800475" cy="300082"/>
          </a:xfrm>
          <a:prstGeom prst="rect">
            <a:avLst/>
          </a:prstGeom>
          <a:noFill/>
        </p:spPr>
        <p:txBody>
          <a:bodyPr wrap="square" rtlCol="0">
            <a:spAutoFit/>
          </a:bodyPr>
          <a:lstStyle/>
          <a:p>
            <a:r>
              <a:rPr lang="ja-JP" altLang="en-US" sz="1350" dirty="0"/>
              <a:t>暑熱順化</a:t>
            </a:r>
            <a:r>
              <a:rPr lang="ja-JP" altLang="en-US" sz="1350" dirty="0" smtClean="0"/>
              <a:t>できてる</a:t>
            </a:r>
            <a:r>
              <a:rPr lang="ja-JP" altLang="en-US" sz="1350" dirty="0"/>
              <a:t>かな？チェックしてみよう！</a:t>
            </a:r>
          </a:p>
        </p:txBody>
      </p:sp>
      <p:sp>
        <p:nvSpPr>
          <p:cNvPr id="9" name="テキスト ボックス 8"/>
          <p:cNvSpPr txBox="1"/>
          <p:nvPr/>
        </p:nvSpPr>
        <p:spPr>
          <a:xfrm>
            <a:off x="4949775" y="2639289"/>
            <a:ext cx="4229100" cy="253916"/>
          </a:xfrm>
          <a:prstGeom prst="rect">
            <a:avLst/>
          </a:prstGeom>
          <a:noFill/>
        </p:spPr>
        <p:txBody>
          <a:bodyPr wrap="square" rtlCol="0">
            <a:spAutoFit/>
          </a:bodyPr>
          <a:lstStyle/>
          <a:p>
            <a:r>
              <a:rPr lang="ja-JP" altLang="en-US" sz="1050" dirty="0"/>
              <a:t>１．入浴（シャワーだけでなく、湯船に入るもの）　　　</a:t>
            </a:r>
            <a:r>
              <a:rPr lang="ja-JP" altLang="en-US" sz="1050" dirty="0" smtClean="0"/>
              <a:t>点数</a:t>
            </a:r>
            <a:endParaRPr lang="ja-JP" altLang="en-US" sz="1050" dirty="0"/>
          </a:p>
        </p:txBody>
      </p:sp>
      <p:sp>
        <p:nvSpPr>
          <p:cNvPr id="10" name="テキスト ボックス 9"/>
          <p:cNvSpPr txBox="1"/>
          <p:nvPr/>
        </p:nvSpPr>
        <p:spPr>
          <a:xfrm>
            <a:off x="4961498" y="3667759"/>
            <a:ext cx="4143375" cy="288000"/>
          </a:xfrm>
          <a:prstGeom prst="rect">
            <a:avLst/>
          </a:prstGeom>
          <a:noFill/>
        </p:spPr>
        <p:txBody>
          <a:bodyPr wrap="square" rtlCol="0">
            <a:spAutoFit/>
          </a:bodyPr>
          <a:lstStyle/>
          <a:p>
            <a:r>
              <a:rPr lang="ja-JP" altLang="en-US" sz="1050" dirty="0"/>
              <a:t>２．運動（汗をかく程度のもの）　　　　　　　　　　　点数</a:t>
            </a:r>
          </a:p>
        </p:txBody>
      </p:sp>
      <p:sp>
        <p:nvSpPr>
          <p:cNvPr id="11" name="テキスト ボックス 10"/>
          <p:cNvSpPr txBox="1"/>
          <p:nvPr/>
        </p:nvSpPr>
        <p:spPr>
          <a:xfrm>
            <a:off x="4961498" y="4665890"/>
            <a:ext cx="4229100" cy="288000"/>
          </a:xfrm>
          <a:prstGeom prst="rect">
            <a:avLst/>
          </a:prstGeom>
          <a:noFill/>
        </p:spPr>
        <p:txBody>
          <a:bodyPr wrap="square" rtlCol="0">
            <a:spAutoFit/>
          </a:bodyPr>
          <a:lstStyle/>
          <a:p>
            <a:r>
              <a:rPr lang="ja-JP" altLang="en-US" sz="1050" dirty="0"/>
              <a:t>３．その他の汗をかく行動（運動・入浴以外の外出など）点数</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368" y="746111"/>
            <a:ext cx="1079591" cy="944642"/>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0164" y="1129799"/>
            <a:ext cx="938213" cy="979856"/>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736" y="4311929"/>
            <a:ext cx="1181100" cy="1062990"/>
          </a:xfrm>
          <a:prstGeom prst="rect">
            <a:avLst/>
          </a:prstGeom>
        </p:spPr>
      </p:pic>
      <p:pic>
        <p:nvPicPr>
          <p:cNvPr id="15" name="図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6534" y="3398158"/>
            <a:ext cx="1036592" cy="1018452"/>
          </a:xfrm>
          <a:prstGeom prst="rect">
            <a:avLst/>
          </a:prstGeom>
        </p:spPr>
      </p:pic>
      <p:pic>
        <p:nvPicPr>
          <p:cNvPr id="16" name="図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99789" y="4415735"/>
            <a:ext cx="823848" cy="1292311"/>
          </a:xfrm>
          <a:prstGeom prst="rect">
            <a:avLst/>
          </a:prstGeom>
        </p:spPr>
      </p:pic>
      <p:sp>
        <p:nvSpPr>
          <p:cNvPr id="17" name="テキスト ボックス 16"/>
          <p:cNvSpPr txBox="1"/>
          <p:nvPr/>
        </p:nvSpPr>
        <p:spPr>
          <a:xfrm>
            <a:off x="2048394" y="2631709"/>
            <a:ext cx="2532071" cy="415498"/>
          </a:xfrm>
          <a:prstGeom prst="rect">
            <a:avLst/>
          </a:prstGeom>
          <a:noFill/>
        </p:spPr>
        <p:txBody>
          <a:bodyPr wrap="square" rtlCol="0">
            <a:spAutoFit/>
          </a:bodyPr>
          <a:lstStyle/>
          <a:p>
            <a:r>
              <a:rPr lang="ja-JP" altLang="en-US" sz="1050" dirty="0"/>
              <a:t>日常生活の中で運動や入浴をし、汗をかき、体</a:t>
            </a:r>
            <a:r>
              <a:rPr lang="ja-JP" altLang="en-US" sz="1050" dirty="0" smtClean="0"/>
              <a:t>を</a:t>
            </a:r>
            <a:r>
              <a:rPr lang="ja-JP" altLang="en-US" sz="1050" dirty="0"/>
              <a:t>暑さ</a:t>
            </a:r>
            <a:r>
              <a:rPr lang="ja-JP" altLang="en-US" sz="1050" dirty="0" smtClean="0"/>
              <a:t>に</a:t>
            </a:r>
            <a:r>
              <a:rPr lang="ja-JP" altLang="en-US" sz="1050" dirty="0"/>
              <a:t>慣れさせましょう。</a:t>
            </a:r>
          </a:p>
        </p:txBody>
      </p:sp>
      <p:sp>
        <p:nvSpPr>
          <p:cNvPr id="18" name="テキスト ボックス 17"/>
          <p:cNvSpPr txBox="1"/>
          <p:nvPr/>
        </p:nvSpPr>
        <p:spPr>
          <a:xfrm>
            <a:off x="819864" y="3080776"/>
            <a:ext cx="687058" cy="300082"/>
          </a:xfrm>
          <a:prstGeom prst="rect">
            <a:avLst/>
          </a:prstGeom>
          <a:noFill/>
          <a:ln>
            <a:noFill/>
          </a:ln>
        </p:spPr>
        <p:txBody>
          <a:bodyPr wrap="square" rtlCol="0">
            <a:spAutoFit/>
          </a:bodyPr>
          <a:lstStyle/>
          <a:p>
            <a:r>
              <a:rPr lang="ja-JP" altLang="en-US" sz="1350" dirty="0"/>
              <a:t>入浴</a:t>
            </a:r>
          </a:p>
        </p:txBody>
      </p:sp>
      <p:sp>
        <p:nvSpPr>
          <p:cNvPr id="19" name="テキスト ボックス 18"/>
          <p:cNvSpPr txBox="1"/>
          <p:nvPr/>
        </p:nvSpPr>
        <p:spPr>
          <a:xfrm>
            <a:off x="451291" y="5386216"/>
            <a:ext cx="689747" cy="300082"/>
          </a:xfrm>
          <a:prstGeom prst="rect">
            <a:avLst/>
          </a:prstGeom>
          <a:noFill/>
        </p:spPr>
        <p:txBody>
          <a:bodyPr wrap="square" rtlCol="0">
            <a:spAutoFit/>
          </a:bodyPr>
          <a:lstStyle/>
          <a:p>
            <a:r>
              <a:rPr lang="ja-JP" altLang="en-US" sz="1350" dirty="0"/>
              <a:t>運動</a:t>
            </a:r>
          </a:p>
        </p:txBody>
      </p:sp>
      <p:sp>
        <p:nvSpPr>
          <p:cNvPr id="21" name="テキスト ボックス 20"/>
          <p:cNvSpPr txBox="1"/>
          <p:nvPr/>
        </p:nvSpPr>
        <p:spPr>
          <a:xfrm>
            <a:off x="195129" y="5719343"/>
            <a:ext cx="3162480" cy="1061829"/>
          </a:xfrm>
          <a:prstGeom prst="rect">
            <a:avLst/>
          </a:prstGeom>
          <a:noFill/>
        </p:spPr>
        <p:txBody>
          <a:bodyPr wrap="square" rtlCol="0">
            <a:spAutoFit/>
          </a:bodyPr>
          <a:lstStyle/>
          <a:p>
            <a:r>
              <a:rPr lang="ja-JP" altLang="en-US" sz="1050" dirty="0"/>
              <a:t>・個人差もありますが暑熱順化には</a:t>
            </a:r>
            <a:r>
              <a:rPr lang="ja-JP" altLang="en-US" sz="1050" dirty="0" smtClean="0"/>
              <a:t>、数日から</a:t>
            </a:r>
            <a:endParaRPr lang="en-US" altLang="ja-JP" sz="1050" dirty="0" smtClean="0"/>
          </a:p>
          <a:p>
            <a:r>
              <a:rPr lang="ja-JP" altLang="en-US" sz="1050" dirty="0"/>
              <a:t>　</a:t>
            </a:r>
            <a:r>
              <a:rPr lang="ja-JP" altLang="en-US" sz="1050" dirty="0" smtClean="0"/>
              <a:t>２週間</a:t>
            </a:r>
            <a:r>
              <a:rPr lang="ja-JP" altLang="en-US" sz="1050" dirty="0"/>
              <a:t>程度かかります。</a:t>
            </a:r>
          </a:p>
          <a:p>
            <a:r>
              <a:rPr lang="ja-JP" altLang="en-US" sz="1050" dirty="0"/>
              <a:t>・その日の気温や室内環境に</a:t>
            </a:r>
            <a:r>
              <a:rPr lang="ja-JP" altLang="en-US" sz="1050" dirty="0" smtClean="0"/>
              <a:t>合わせて無理</a:t>
            </a:r>
            <a:r>
              <a:rPr lang="ja-JP" altLang="en-US" sz="1050" dirty="0"/>
              <a:t>の</a:t>
            </a:r>
            <a:r>
              <a:rPr lang="ja-JP" altLang="en-US" sz="1050" dirty="0" smtClean="0"/>
              <a:t>ない</a:t>
            </a:r>
            <a:endParaRPr lang="en-US" altLang="ja-JP" sz="1050" dirty="0" smtClean="0"/>
          </a:p>
          <a:p>
            <a:r>
              <a:rPr lang="ja-JP" altLang="en-US" sz="1050" dirty="0"/>
              <a:t>　</a:t>
            </a:r>
            <a:r>
              <a:rPr lang="ja-JP" altLang="en-US" sz="1050" dirty="0" smtClean="0"/>
              <a:t>範囲</a:t>
            </a:r>
            <a:r>
              <a:rPr lang="ja-JP" altLang="en-US" sz="1050" dirty="0"/>
              <a:t>で行いましょう。</a:t>
            </a:r>
            <a:endParaRPr lang="en-US" altLang="ja-JP" sz="1050" dirty="0"/>
          </a:p>
          <a:p>
            <a:r>
              <a:rPr lang="ja-JP" altLang="en-US" sz="1050" dirty="0"/>
              <a:t>・運動時は水分や塩分を適宜補給して</a:t>
            </a:r>
            <a:r>
              <a:rPr lang="ja-JP" altLang="en-US" sz="1050" dirty="0" smtClean="0"/>
              <a:t>、熱中症に</a:t>
            </a:r>
            <a:endParaRPr lang="en-US" altLang="ja-JP" sz="1050" dirty="0" smtClean="0"/>
          </a:p>
          <a:p>
            <a:r>
              <a:rPr lang="ja-JP" altLang="en-US" sz="1050" dirty="0"/>
              <a:t>　</a:t>
            </a:r>
            <a:r>
              <a:rPr lang="ja-JP" altLang="en-US" sz="1050" dirty="0" smtClean="0"/>
              <a:t>十分</a:t>
            </a:r>
            <a:r>
              <a:rPr lang="ja-JP" altLang="en-US" sz="1050" dirty="0"/>
              <a:t>注意してください。</a:t>
            </a:r>
          </a:p>
        </p:txBody>
      </p:sp>
      <p:sp>
        <p:nvSpPr>
          <p:cNvPr id="22" name="テキスト ボックス 21"/>
          <p:cNvSpPr txBox="1"/>
          <p:nvPr/>
        </p:nvSpPr>
        <p:spPr>
          <a:xfrm>
            <a:off x="3547524" y="5662314"/>
            <a:ext cx="5596476" cy="1061829"/>
          </a:xfrm>
          <a:prstGeom prst="rect">
            <a:avLst/>
          </a:prstGeom>
          <a:noFill/>
        </p:spPr>
        <p:txBody>
          <a:bodyPr wrap="square" rtlCol="0">
            <a:spAutoFit/>
          </a:bodyPr>
          <a:lstStyle/>
          <a:p>
            <a:r>
              <a:rPr lang="ja-JP" altLang="en-US" sz="1050" dirty="0"/>
              <a:t>　　　　　　　１～３全ての点数を合計して</a:t>
            </a:r>
          </a:p>
          <a:p>
            <a:r>
              <a:rPr lang="ja-JP" altLang="en-US" sz="1050" dirty="0"/>
              <a:t>　　　　　　　７～９点・・暑熱順化できているかも。でも熱中症対策は忘れずに！</a:t>
            </a:r>
          </a:p>
          <a:p>
            <a:r>
              <a:rPr lang="ja-JP" altLang="en-US" sz="1050" dirty="0"/>
              <a:t>　　　　　　　４～６点・・複数の習慣で汗をかくことができています。継続が大切！</a:t>
            </a:r>
          </a:p>
          <a:p>
            <a:r>
              <a:rPr lang="ja-JP" altLang="en-US" sz="1050" dirty="0"/>
              <a:t>　　　　　　　３点・・・・汗をかくことを習慣づけ、暑熱順化していきましょう。</a:t>
            </a:r>
          </a:p>
          <a:p>
            <a:r>
              <a:rPr lang="ja-JP" altLang="en-US" sz="1050" dirty="0"/>
              <a:t>　　　　　　　１～２点・・体が暑さに慣れていないかも。熱中症に注意！</a:t>
            </a:r>
          </a:p>
          <a:p>
            <a:r>
              <a:rPr lang="ja-JP" altLang="en-US" sz="1050" dirty="0"/>
              <a:t>　　　　　　　０点・・・・体が暑さに慣れていない状態</a:t>
            </a:r>
            <a:r>
              <a:rPr lang="ja-JP" altLang="en-US" sz="1050" dirty="0" smtClean="0"/>
              <a:t>。</a:t>
            </a:r>
            <a:r>
              <a:rPr lang="ja-JP" altLang="en-US" sz="1050" dirty="0"/>
              <a:t>暑く</a:t>
            </a:r>
            <a:r>
              <a:rPr lang="ja-JP" altLang="en-US" sz="1050" dirty="0" smtClean="0"/>
              <a:t>なる</a:t>
            </a:r>
            <a:r>
              <a:rPr lang="ja-JP" altLang="en-US" sz="1050" dirty="0"/>
              <a:t>前に暑熱順化を！</a:t>
            </a:r>
          </a:p>
        </p:txBody>
      </p:sp>
      <p:sp>
        <p:nvSpPr>
          <p:cNvPr id="36" name="正方形/長方形 35"/>
          <p:cNvSpPr/>
          <p:nvPr/>
        </p:nvSpPr>
        <p:spPr>
          <a:xfrm>
            <a:off x="4944354" y="2607841"/>
            <a:ext cx="3998861" cy="28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7" name="正方形/長方形 36"/>
          <p:cNvSpPr/>
          <p:nvPr/>
        </p:nvSpPr>
        <p:spPr>
          <a:xfrm>
            <a:off x="4944354" y="3632351"/>
            <a:ext cx="4005329" cy="28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8" name="正方形/長方形 37"/>
          <p:cNvSpPr/>
          <p:nvPr/>
        </p:nvSpPr>
        <p:spPr>
          <a:xfrm>
            <a:off x="4944354" y="4645037"/>
            <a:ext cx="4005329" cy="28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9" name="正方形/長方形 38"/>
          <p:cNvSpPr/>
          <p:nvPr/>
        </p:nvSpPr>
        <p:spPr>
          <a:xfrm>
            <a:off x="3545143" y="5654146"/>
            <a:ext cx="5408700" cy="104696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40" name="正方形/長方形 39"/>
          <p:cNvSpPr/>
          <p:nvPr/>
        </p:nvSpPr>
        <p:spPr>
          <a:xfrm>
            <a:off x="3697771" y="5904596"/>
            <a:ext cx="713784" cy="66739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43" name="テキスト ボックス 42"/>
          <p:cNvSpPr txBox="1"/>
          <p:nvPr/>
        </p:nvSpPr>
        <p:spPr>
          <a:xfrm>
            <a:off x="3685041" y="5672117"/>
            <a:ext cx="816281" cy="253916"/>
          </a:xfrm>
          <a:prstGeom prst="rect">
            <a:avLst/>
          </a:prstGeom>
          <a:noFill/>
        </p:spPr>
        <p:txBody>
          <a:bodyPr wrap="square" rtlCol="0">
            <a:spAutoFit/>
          </a:bodyPr>
          <a:lstStyle/>
          <a:p>
            <a:r>
              <a:rPr lang="ja-JP" altLang="en-US" sz="1050" dirty="0"/>
              <a:t>合計得点</a:t>
            </a:r>
          </a:p>
        </p:txBody>
      </p:sp>
      <p:sp>
        <p:nvSpPr>
          <p:cNvPr id="46" name="円形吹き出し 45"/>
          <p:cNvSpPr/>
          <p:nvPr/>
        </p:nvSpPr>
        <p:spPr>
          <a:xfrm>
            <a:off x="1775096" y="2402100"/>
            <a:ext cx="2948360" cy="821873"/>
          </a:xfrm>
          <a:prstGeom prst="wedgeEllipseCallout">
            <a:avLst>
              <a:gd name="adj1" fmla="val -41759"/>
              <a:gd name="adj2" fmla="val 79150"/>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50" name="テキスト ボックス 49"/>
          <p:cNvSpPr txBox="1"/>
          <p:nvPr/>
        </p:nvSpPr>
        <p:spPr>
          <a:xfrm>
            <a:off x="4093181" y="6318071"/>
            <a:ext cx="390740" cy="253916"/>
          </a:xfrm>
          <a:prstGeom prst="rect">
            <a:avLst/>
          </a:prstGeom>
          <a:noFill/>
        </p:spPr>
        <p:txBody>
          <a:bodyPr wrap="square" rtlCol="0">
            <a:spAutoFit/>
          </a:bodyPr>
          <a:lstStyle/>
          <a:p>
            <a:r>
              <a:rPr lang="ja-JP" altLang="en-US" sz="1050" dirty="0"/>
              <a:t>点</a:t>
            </a:r>
          </a:p>
        </p:txBody>
      </p:sp>
      <p:sp>
        <p:nvSpPr>
          <p:cNvPr id="51" name="角丸四角形 50"/>
          <p:cNvSpPr/>
          <p:nvPr/>
        </p:nvSpPr>
        <p:spPr>
          <a:xfrm>
            <a:off x="2184445" y="5179382"/>
            <a:ext cx="941247" cy="413667"/>
          </a:xfrm>
          <a:prstGeom prst="roundRect">
            <a:avLst/>
          </a:prstGeom>
          <a:solidFill>
            <a:srgbClr val="FFC000"/>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52" name="テキスト ボックス 51"/>
          <p:cNvSpPr txBox="1"/>
          <p:nvPr/>
        </p:nvSpPr>
        <p:spPr>
          <a:xfrm>
            <a:off x="2250161" y="5256393"/>
            <a:ext cx="875531" cy="300082"/>
          </a:xfrm>
          <a:prstGeom prst="rect">
            <a:avLst/>
          </a:prstGeom>
          <a:noFill/>
        </p:spPr>
        <p:txBody>
          <a:bodyPr wrap="square" rtlCol="0">
            <a:spAutoFit/>
          </a:bodyPr>
          <a:lstStyle/>
          <a:p>
            <a:r>
              <a:rPr lang="ja-JP" altLang="en-US" sz="1350" dirty="0"/>
              <a:t>汗をかく</a:t>
            </a:r>
          </a:p>
        </p:txBody>
      </p:sp>
      <p:sp>
        <p:nvSpPr>
          <p:cNvPr id="53" name="テキスト ボックス 52"/>
          <p:cNvSpPr txBox="1"/>
          <p:nvPr/>
        </p:nvSpPr>
        <p:spPr>
          <a:xfrm>
            <a:off x="5119015" y="1427800"/>
            <a:ext cx="3673090" cy="800219"/>
          </a:xfrm>
          <a:prstGeom prst="rect">
            <a:avLst/>
          </a:prstGeom>
          <a:noFill/>
        </p:spPr>
        <p:txBody>
          <a:bodyPr wrap="square" rtlCol="0">
            <a:spAutoFit/>
          </a:bodyPr>
          <a:lstStyle/>
          <a:p>
            <a:r>
              <a:rPr lang="ja-JP" altLang="en-US" sz="1400" dirty="0"/>
              <a:t>暑く</a:t>
            </a:r>
            <a:r>
              <a:rPr lang="ja-JP" altLang="en-US" sz="1400" dirty="0" smtClean="0"/>
              <a:t>なる</a:t>
            </a:r>
            <a:r>
              <a:rPr lang="ja-JP" altLang="en-US" sz="1400" dirty="0"/>
              <a:t>前から暑熱順化をして、熱中症になりにくい体づくりをしましょう。</a:t>
            </a:r>
          </a:p>
          <a:p>
            <a:endParaRPr kumimoji="1" lang="ja-JP" altLang="en-US" dirty="0"/>
          </a:p>
        </p:txBody>
      </p:sp>
      <p:pic>
        <p:nvPicPr>
          <p:cNvPr id="54" name="図 5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872511">
            <a:off x="2681709" y="4435692"/>
            <a:ext cx="1067289" cy="768448"/>
          </a:xfrm>
          <a:prstGeom prst="rect">
            <a:avLst/>
          </a:prstGeom>
        </p:spPr>
      </p:pic>
      <p:pic>
        <p:nvPicPr>
          <p:cNvPr id="55" name="図 5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79722" y="4311919"/>
            <a:ext cx="1051989" cy="1149715"/>
          </a:xfrm>
          <a:prstGeom prst="rect">
            <a:avLst/>
          </a:prstGeom>
        </p:spPr>
      </p:pic>
      <p:sp>
        <p:nvSpPr>
          <p:cNvPr id="57" name="テキスト ボックス 56"/>
          <p:cNvSpPr txBox="1"/>
          <p:nvPr/>
        </p:nvSpPr>
        <p:spPr>
          <a:xfrm>
            <a:off x="502544" y="2036393"/>
            <a:ext cx="2314219" cy="338554"/>
          </a:xfrm>
          <a:prstGeom prst="rect">
            <a:avLst/>
          </a:prstGeom>
          <a:noFill/>
        </p:spPr>
        <p:txBody>
          <a:bodyPr wrap="square" rtlCol="0">
            <a:spAutoFit/>
          </a:bodyPr>
          <a:lstStyle/>
          <a:p>
            <a:r>
              <a:rPr kumimoji="1" lang="ja-JP" altLang="en-US" sz="1600" dirty="0"/>
              <a:t>どんなこと</a:t>
            </a:r>
            <a:r>
              <a:rPr kumimoji="1" lang="ja-JP" altLang="en-US" sz="1600" dirty="0" smtClean="0"/>
              <a:t>をするの？</a:t>
            </a:r>
            <a:endParaRPr kumimoji="1" lang="ja-JP" altLang="en-US" sz="1600" dirty="0"/>
          </a:p>
        </p:txBody>
      </p:sp>
      <p:pic>
        <p:nvPicPr>
          <p:cNvPr id="58" name="図 5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6200000">
            <a:off x="1085697" y="2482365"/>
            <a:ext cx="668624" cy="481409"/>
          </a:xfrm>
          <a:prstGeom prst="rect">
            <a:avLst/>
          </a:prstGeom>
        </p:spPr>
      </p:pic>
      <p:sp>
        <p:nvSpPr>
          <p:cNvPr id="60" name="楕円 59"/>
          <p:cNvSpPr/>
          <p:nvPr/>
        </p:nvSpPr>
        <p:spPr>
          <a:xfrm rot="698126">
            <a:off x="1475019" y="795562"/>
            <a:ext cx="1152926" cy="1366676"/>
          </a:xfrm>
          <a:prstGeom prst="ellipse">
            <a:avLst/>
          </a:prstGeom>
          <a:solidFill>
            <a:schemeClr val="bg1"/>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rot="840801">
            <a:off x="1731340" y="1001783"/>
            <a:ext cx="600164" cy="834729"/>
          </a:xfrm>
          <a:prstGeom prst="rect">
            <a:avLst/>
          </a:prstGeom>
          <a:noFill/>
          <a:ln>
            <a:noFill/>
          </a:ln>
        </p:spPr>
        <p:txBody>
          <a:bodyPr vert="eaVert" wrap="square" rtlCol="0">
            <a:spAutoFit/>
          </a:bodyPr>
          <a:lstStyle/>
          <a:p>
            <a:r>
              <a:rPr lang="ja-JP" altLang="en-US" sz="1350" dirty="0"/>
              <a:t>熱中症を</a:t>
            </a:r>
            <a:endParaRPr lang="en-US" altLang="ja-JP" sz="1350" dirty="0"/>
          </a:p>
          <a:p>
            <a:r>
              <a:rPr lang="ja-JP" altLang="en-US" sz="1350" dirty="0"/>
              <a:t>防ごう！</a:t>
            </a:r>
          </a:p>
        </p:txBody>
      </p:sp>
      <p:sp>
        <p:nvSpPr>
          <p:cNvPr id="61" name="テキスト ボックス 60"/>
          <p:cNvSpPr txBox="1"/>
          <p:nvPr/>
        </p:nvSpPr>
        <p:spPr>
          <a:xfrm>
            <a:off x="2000733" y="3499732"/>
            <a:ext cx="2549341" cy="954107"/>
          </a:xfrm>
          <a:prstGeom prst="rect">
            <a:avLst/>
          </a:prstGeom>
          <a:noFill/>
        </p:spPr>
        <p:txBody>
          <a:bodyPr wrap="square" rtlCol="0">
            <a:spAutoFit/>
          </a:bodyPr>
          <a:lstStyle/>
          <a:p>
            <a:r>
              <a:rPr kumimoji="1" lang="ja-JP" altLang="en-US" sz="1400" dirty="0"/>
              <a:t>自分が暑熱順化</a:t>
            </a:r>
            <a:r>
              <a:rPr kumimoji="1" lang="ja-JP" altLang="en-US" sz="1400" dirty="0" smtClean="0"/>
              <a:t>で</a:t>
            </a:r>
            <a:r>
              <a:rPr kumimoji="1" lang="ja-JP" altLang="en-US" sz="1400" dirty="0"/>
              <a:t>き</a:t>
            </a:r>
            <a:r>
              <a:rPr kumimoji="1" lang="ja-JP" altLang="en-US" sz="1400" dirty="0" smtClean="0"/>
              <a:t>ている</a:t>
            </a:r>
            <a:r>
              <a:rPr kumimoji="1" lang="ja-JP" altLang="en-US" sz="1400" dirty="0"/>
              <a:t>かを意識し、暑熱</a:t>
            </a:r>
            <a:r>
              <a:rPr kumimoji="1" lang="ja-JP" altLang="en-US" sz="1400" dirty="0" smtClean="0"/>
              <a:t>順化ができて</a:t>
            </a:r>
            <a:r>
              <a:rPr kumimoji="1" lang="ja-JP" altLang="en-US" sz="1400" dirty="0"/>
              <a:t>いない時には、特に熱中症に注意しましょう。</a:t>
            </a:r>
          </a:p>
        </p:txBody>
      </p:sp>
      <p:pic>
        <p:nvPicPr>
          <p:cNvPr id="56" name="図 5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01322" y="3890813"/>
            <a:ext cx="615538" cy="618631"/>
          </a:xfrm>
          <a:prstGeom prst="rect">
            <a:avLst/>
          </a:prstGeom>
        </p:spPr>
      </p:pic>
      <p:sp>
        <p:nvSpPr>
          <p:cNvPr id="3" name="テキスト ボックス 2"/>
          <p:cNvSpPr txBox="1"/>
          <p:nvPr/>
        </p:nvSpPr>
        <p:spPr>
          <a:xfrm>
            <a:off x="5083829" y="6691126"/>
            <a:ext cx="3989634" cy="215444"/>
          </a:xfrm>
          <a:prstGeom prst="rect">
            <a:avLst/>
          </a:prstGeom>
          <a:noFill/>
        </p:spPr>
        <p:txBody>
          <a:bodyPr wrap="square" rtlCol="0">
            <a:spAutoFit/>
          </a:bodyPr>
          <a:lstStyle/>
          <a:p>
            <a:r>
              <a:rPr kumimoji="1" lang="ja-JP" altLang="en-US" sz="800" dirty="0"/>
              <a:t>（参考）熱中症ゼロへ－日本気象協会推進 </a:t>
            </a:r>
            <a:r>
              <a:rPr kumimoji="1" lang="en-US" altLang="ja-JP" sz="800" dirty="0"/>
              <a:t>https://www.netsuzero.jp/learning/le15</a:t>
            </a:r>
            <a:endParaRPr kumimoji="1" lang="ja-JP" altLang="en-US" sz="800" dirty="0"/>
          </a:p>
        </p:txBody>
      </p:sp>
    </p:spTree>
    <p:extLst>
      <p:ext uri="{BB962C8B-B14F-4D97-AF65-F5344CB8AC3E}">
        <p14:creationId xmlns:p14="http://schemas.microsoft.com/office/powerpoint/2010/main" val="3996425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楕円 34"/>
          <p:cNvSpPr/>
          <p:nvPr/>
        </p:nvSpPr>
        <p:spPr>
          <a:xfrm>
            <a:off x="2452170" y="2212238"/>
            <a:ext cx="2409825" cy="2081860"/>
          </a:xfrm>
          <a:prstGeom prst="ellipse">
            <a:avLst/>
          </a:prstGeom>
          <a:solidFill>
            <a:srgbClr val="FFFF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6" name="楕円 35"/>
          <p:cNvSpPr/>
          <p:nvPr/>
        </p:nvSpPr>
        <p:spPr>
          <a:xfrm>
            <a:off x="-241319" y="3264133"/>
            <a:ext cx="2409825" cy="2081860"/>
          </a:xfrm>
          <a:prstGeom prst="ellipse">
            <a:avLst/>
          </a:prstGeom>
          <a:solidFill>
            <a:srgbClr val="FFFF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7" name="楕円 36"/>
          <p:cNvSpPr/>
          <p:nvPr/>
        </p:nvSpPr>
        <p:spPr>
          <a:xfrm>
            <a:off x="2526543" y="3273504"/>
            <a:ext cx="2409825" cy="2081860"/>
          </a:xfrm>
          <a:prstGeom prst="ellipse">
            <a:avLst/>
          </a:prstGeom>
          <a:solidFill>
            <a:srgbClr val="FFFF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4" name="楕円 33"/>
          <p:cNvSpPr/>
          <p:nvPr/>
        </p:nvSpPr>
        <p:spPr>
          <a:xfrm>
            <a:off x="-159658" y="2281035"/>
            <a:ext cx="2409825" cy="2081860"/>
          </a:xfrm>
          <a:prstGeom prst="ellipse">
            <a:avLst/>
          </a:prstGeom>
          <a:solidFill>
            <a:srgbClr val="FFFF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049" name="テキスト ボックス 2048"/>
          <p:cNvSpPr txBox="1"/>
          <p:nvPr/>
        </p:nvSpPr>
        <p:spPr>
          <a:xfrm>
            <a:off x="537766" y="5973252"/>
            <a:ext cx="4640228" cy="761747"/>
          </a:xfrm>
          <a:prstGeom prst="rect">
            <a:avLst/>
          </a:prstGeom>
          <a:noFill/>
        </p:spPr>
        <p:txBody>
          <a:bodyPr wrap="square" rtlCol="0">
            <a:spAutoFit/>
          </a:bodyPr>
          <a:lstStyle/>
          <a:p>
            <a:r>
              <a:rPr lang="en-US" altLang="ja-JP" sz="1200" dirty="0"/>
              <a:t>【</a:t>
            </a:r>
            <a:r>
              <a:rPr lang="ja-JP" altLang="en-US" sz="1200" dirty="0"/>
              <a:t>お問い合わせ</a:t>
            </a:r>
            <a:r>
              <a:rPr lang="en-US" altLang="ja-JP" sz="1200" dirty="0"/>
              <a:t>】</a:t>
            </a:r>
          </a:p>
          <a:p>
            <a:r>
              <a:rPr lang="ja-JP" altLang="en-US" sz="1050" dirty="0"/>
              <a:t>・鳥取市保健所保健総務課 </a:t>
            </a:r>
            <a:r>
              <a:rPr lang="en-US" altLang="ja-JP" sz="1050" dirty="0"/>
              <a:t>(</a:t>
            </a:r>
            <a:r>
              <a:rPr lang="ja-JP" altLang="en-US" sz="1050" dirty="0"/>
              <a:t>企画連携係</a:t>
            </a:r>
            <a:r>
              <a:rPr lang="en-US" altLang="ja-JP" sz="1050" dirty="0"/>
              <a:t>) 0857-30-8521</a:t>
            </a:r>
          </a:p>
          <a:p>
            <a:r>
              <a:rPr lang="ja-JP" altLang="en-US" sz="1050" dirty="0"/>
              <a:t>・鳥取東保健センター </a:t>
            </a:r>
            <a:r>
              <a:rPr lang="en-US" altLang="ja-JP" sz="1050" dirty="0"/>
              <a:t>(</a:t>
            </a:r>
            <a:r>
              <a:rPr lang="ja-JP" altLang="en-US" sz="1050" dirty="0"/>
              <a:t>国府</a:t>
            </a:r>
            <a:r>
              <a:rPr lang="en-US" altLang="ja-JP" sz="1050" dirty="0"/>
              <a:t>) </a:t>
            </a:r>
            <a:r>
              <a:rPr lang="en-US" altLang="ja-JP" sz="1050" dirty="0" smtClean="0"/>
              <a:t>0857-30-8659</a:t>
            </a:r>
          </a:p>
          <a:p>
            <a:r>
              <a:rPr lang="ja-JP" altLang="en-US" sz="1050" dirty="0" smtClean="0"/>
              <a:t>　　　　　</a:t>
            </a:r>
            <a:r>
              <a:rPr lang="en-US" altLang="ja-JP" sz="1050" dirty="0" smtClean="0"/>
              <a:t>※</a:t>
            </a:r>
            <a:r>
              <a:rPr lang="ja-JP" altLang="en-US" sz="1050" dirty="0"/>
              <a:t>国府のお問い合わせ先は鳥取東保健センターです。</a:t>
            </a:r>
            <a:endParaRPr lang="en-US" altLang="ja-JP" sz="1050" dirty="0"/>
          </a:p>
        </p:txBody>
      </p:sp>
      <p:sp>
        <p:nvSpPr>
          <p:cNvPr id="42" name="テキスト ボックス 41"/>
          <p:cNvSpPr txBox="1"/>
          <p:nvPr/>
        </p:nvSpPr>
        <p:spPr>
          <a:xfrm>
            <a:off x="4725119" y="5973252"/>
            <a:ext cx="4640228" cy="738664"/>
          </a:xfrm>
          <a:prstGeom prst="rect">
            <a:avLst/>
          </a:prstGeom>
          <a:noFill/>
        </p:spPr>
        <p:txBody>
          <a:bodyPr wrap="square" rtlCol="0">
            <a:spAutoFit/>
          </a:bodyPr>
          <a:lstStyle/>
          <a:p>
            <a:r>
              <a:rPr lang="ja-JP" altLang="en-US" sz="1050" dirty="0"/>
              <a:t>・各総合支所市民福祉課</a:t>
            </a:r>
          </a:p>
          <a:p>
            <a:r>
              <a:rPr lang="en-US" altLang="ja-JP" sz="1050" dirty="0"/>
              <a:t>(</a:t>
            </a:r>
            <a:r>
              <a:rPr lang="ja-JP" altLang="en-US" sz="1050" dirty="0"/>
              <a:t>福部</a:t>
            </a:r>
            <a:r>
              <a:rPr lang="en-US" altLang="ja-JP" sz="1050" dirty="0"/>
              <a:t>) </a:t>
            </a:r>
            <a:r>
              <a:rPr lang="en-US" altLang="ja-JP" sz="1050" dirty="0" smtClean="0"/>
              <a:t>0857-30-8664   </a:t>
            </a:r>
            <a:r>
              <a:rPr lang="en-US" altLang="ja-JP" sz="1050" dirty="0"/>
              <a:t>(</a:t>
            </a:r>
            <a:r>
              <a:rPr lang="ja-JP" altLang="en-US" sz="1050" dirty="0"/>
              <a:t>河原</a:t>
            </a:r>
            <a:r>
              <a:rPr lang="en-US" altLang="ja-JP" sz="1050" dirty="0"/>
              <a:t>) </a:t>
            </a:r>
            <a:r>
              <a:rPr lang="en-US" altLang="ja-JP" sz="1050" dirty="0" smtClean="0"/>
              <a:t>0858-71-1724   </a:t>
            </a:r>
            <a:r>
              <a:rPr lang="en-US" altLang="ja-JP" sz="1050" dirty="0"/>
              <a:t>(</a:t>
            </a:r>
            <a:r>
              <a:rPr lang="ja-JP" altLang="en-US" sz="1050" dirty="0"/>
              <a:t>用瀬</a:t>
            </a:r>
            <a:r>
              <a:rPr lang="en-US" altLang="ja-JP" sz="1050" dirty="0"/>
              <a:t>) </a:t>
            </a:r>
            <a:r>
              <a:rPr lang="en-US" altLang="ja-JP" sz="1050" dirty="0" smtClean="0"/>
              <a:t>0858-71-1894</a:t>
            </a:r>
            <a:endParaRPr lang="en-US" altLang="ja-JP" sz="1050" dirty="0"/>
          </a:p>
          <a:p>
            <a:r>
              <a:rPr lang="en-US" altLang="ja-JP" sz="1050" dirty="0"/>
              <a:t>(</a:t>
            </a:r>
            <a:r>
              <a:rPr lang="ja-JP" altLang="en-US" sz="1050" dirty="0"/>
              <a:t>佐治</a:t>
            </a:r>
            <a:r>
              <a:rPr lang="en-US" altLang="ja-JP" sz="1050" dirty="0"/>
              <a:t>) </a:t>
            </a:r>
            <a:r>
              <a:rPr lang="en-US" altLang="ja-JP" sz="1050" dirty="0" smtClean="0"/>
              <a:t>0858-71-1914   </a:t>
            </a:r>
            <a:r>
              <a:rPr lang="en-US" altLang="ja-JP" sz="1050" dirty="0"/>
              <a:t>(</a:t>
            </a:r>
            <a:r>
              <a:rPr lang="ja-JP" altLang="en-US" sz="1050" dirty="0"/>
              <a:t>気高</a:t>
            </a:r>
            <a:r>
              <a:rPr lang="en-US" altLang="ja-JP" sz="1050" dirty="0"/>
              <a:t>) </a:t>
            </a:r>
            <a:r>
              <a:rPr lang="en-US" altLang="ja-JP" sz="1050" dirty="0" smtClean="0"/>
              <a:t>0857-30-8674   </a:t>
            </a:r>
            <a:r>
              <a:rPr lang="en-US" altLang="ja-JP" sz="1050" dirty="0"/>
              <a:t>(</a:t>
            </a:r>
            <a:r>
              <a:rPr lang="ja-JP" altLang="en-US" sz="1050" dirty="0"/>
              <a:t>鹿野</a:t>
            </a:r>
            <a:r>
              <a:rPr lang="en-US" altLang="ja-JP" sz="1050" dirty="0"/>
              <a:t>) </a:t>
            </a:r>
            <a:r>
              <a:rPr lang="en-US" altLang="ja-JP" sz="1050" dirty="0" smtClean="0"/>
              <a:t>0857-30-8684</a:t>
            </a:r>
            <a:endParaRPr lang="en-US" altLang="ja-JP" sz="1050" dirty="0"/>
          </a:p>
          <a:p>
            <a:r>
              <a:rPr lang="en-US" altLang="ja-JP" sz="1050" dirty="0"/>
              <a:t>(</a:t>
            </a:r>
            <a:r>
              <a:rPr lang="ja-JP" altLang="en-US" sz="1050" dirty="0"/>
              <a:t>青谷</a:t>
            </a:r>
            <a:r>
              <a:rPr lang="en-US" altLang="ja-JP" sz="1050" dirty="0"/>
              <a:t>) </a:t>
            </a:r>
            <a:r>
              <a:rPr lang="en-US" altLang="ja-JP" sz="1050" dirty="0" smtClean="0"/>
              <a:t>0857-30-8694</a:t>
            </a:r>
            <a:endParaRPr lang="en-US" altLang="ja-JP" sz="1050" dirty="0"/>
          </a:p>
        </p:txBody>
      </p:sp>
      <p:sp>
        <p:nvSpPr>
          <p:cNvPr id="2053" name="正方形/長方形 2052"/>
          <p:cNvSpPr/>
          <p:nvPr/>
        </p:nvSpPr>
        <p:spPr>
          <a:xfrm>
            <a:off x="200122" y="5960552"/>
            <a:ext cx="8743450" cy="7513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972607" y="300551"/>
            <a:ext cx="2815640" cy="369332"/>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熱中症になりやすい環境</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3" name="テキスト ボックス 2"/>
          <p:cNvSpPr txBox="1"/>
          <p:nvPr/>
        </p:nvSpPr>
        <p:spPr>
          <a:xfrm>
            <a:off x="413085" y="866149"/>
            <a:ext cx="4158762" cy="461665"/>
          </a:xfrm>
          <a:prstGeom prst="rect">
            <a:avLst/>
          </a:prstGeom>
          <a:noFill/>
        </p:spPr>
        <p:txBody>
          <a:bodyPr wrap="square" rtlCol="0">
            <a:spAutoFit/>
          </a:bodyPr>
          <a:lstStyle/>
          <a:p>
            <a:r>
              <a:rPr kumimoji="1" lang="ja-JP" altLang="en-US" sz="1200" dirty="0" smtClean="0"/>
              <a:t>熱中症は、晴れて暑い日だけでなく、曇りや雨でも湿度が高い日、また、屋外だけでなく室内でも注意が必要です。</a:t>
            </a:r>
            <a:endParaRPr kumimoji="1" lang="ja-JP" altLang="en-US" sz="1200" dirty="0"/>
          </a:p>
        </p:txBody>
      </p:sp>
      <p:sp>
        <p:nvSpPr>
          <p:cNvPr id="20" name="テキスト ボックス 19"/>
          <p:cNvSpPr txBox="1"/>
          <p:nvPr/>
        </p:nvSpPr>
        <p:spPr>
          <a:xfrm>
            <a:off x="896815" y="1554880"/>
            <a:ext cx="2961570" cy="369332"/>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暑さ指数（</a:t>
            </a:r>
            <a:r>
              <a:rPr kumimoji="1" lang="en-US" altLang="ja-JP" dirty="0" smtClean="0">
                <a:latin typeface="HGS創英角ﾎﾟｯﾌﾟ体" panose="040B0A00000000000000" pitchFamily="50" charset="-128"/>
                <a:ea typeface="HGS創英角ﾎﾟｯﾌﾟ体" panose="040B0A00000000000000" pitchFamily="50" charset="-128"/>
              </a:rPr>
              <a:t>WBGT</a:t>
            </a:r>
            <a:r>
              <a:rPr kumimoji="1" lang="ja-JP" altLang="en-US" dirty="0" smtClean="0">
                <a:latin typeface="HGS創英角ﾎﾟｯﾌﾟ体" panose="040B0A00000000000000" pitchFamily="50" charset="-128"/>
                <a:ea typeface="HGS創英角ﾎﾟｯﾌﾟ体" panose="040B0A00000000000000" pitchFamily="50" charset="-128"/>
              </a:rPr>
              <a:t>）とは？</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21" name="テキスト ボックス 20"/>
          <p:cNvSpPr txBox="1"/>
          <p:nvPr/>
        </p:nvSpPr>
        <p:spPr>
          <a:xfrm>
            <a:off x="404658" y="2061075"/>
            <a:ext cx="4158762" cy="646331"/>
          </a:xfrm>
          <a:prstGeom prst="rect">
            <a:avLst/>
          </a:prstGeom>
          <a:noFill/>
        </p:spPr>
        <p:txBody>
          <a:bodyPr wrap="square" rtlCol="0">
            <a:spAutoFit/>
          </a:bodyPr>
          <a:lstStyle/>
          <a:p>
            <a:r>
              <a:rPr kumimoji="1" lang="ja-JP" altLang="en-US" sz="1200" dirty="0" smtClean="0"/>
              <a:t>「気温」「湿度」「日射・放射」「風」の要素をもとに算出された指標を「暑さ指数（</a:t>
            </a:r>
            <a:r>
              <a:rPr kumimoji="1" lang="en-US" altLang="ja-JP" sz="1200" dirty="0" smtClean="0"/>
              <a:t>WBGT</a:t>
            </a:r>
            <a:r>
              <a:rPr kumimoji="1" lang="ja-JP" altLang="en-US" sz="1200" dirty="0" smtClean="0"/>
              <a:t>）」と言い、熱中症リスクを判断する数値として使われています。</a:t>
            </a:r>
            <a:endParaRPr kumimoji="1" lang="ja-JP" altLang="en-US" sz="1200" dirty="0"/>
          </a:p>
        </p:txBody>
      </p:sp>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l="41609"/>
          <a:stretch/>
        </p:blipFill>
        <p:spPr>
          <a:xfrm flipH="1">
            <a:off x="1811784" y="3572055"/>
            <a:ext cx="713619" cy="1433578"/>
          </a:xfrm>
          <a:prstGeom prst="rect">
            <a:avLst/>
          </a:prstGeom>
        </p:spPr>
      </p:pic>
      <p:sp>
        <p:nvSpPr>
          <p:cNvPr id="7" name="テキスト ボックス 6"/>
          <p:cNvSpPr txBox="1"/>
          <p:nvPr/>
        </p:nvSpPr>
        <p:spPr>
          <a:xfrm>
            <a:off x="3138367" y="2950198"/>
            <a:ext cx="1354679" cy="923330"/>
          </a:xfrm>
          <a:prstGeom prst="rect">
            <a:avLst/>
          </a:prstGeom>
          <a:noFill/>
        </p:spPr>
        <p:txBody>
          <a:bodyPr wrap="square" rtlCol="0">
            <a:spAutoFit/>
          </a:bodyPr>
          <a:lstStyle/>
          <a:p>
            <a:r>
              <a:rPr kumimoji="1" lang="ja-JP" altLang="en-US" dirty="0" smtClean="0"/>
              <a:t>湿度</a:t>
            </a:r>
            <a:endParaRPr kumimoji="1" lang="en-US" altLang="ja-JP" dirty="0" smtClean="0"/>
          </a:p>
          <a:p>
            <a:r>
              <a:rPr kumimoji="1" lang="ja-JP" altLang="en-US" sz="1200" dirty="0"/>
              <a:t>湿度が高いと</a:t>
            </a:r>
            <a:r>
              <a:rPr kumimoji="1" lang="ja-JP" altLang="en-US" sz="1200" dirty="0" smtClean="0"/>
              <a:t>汗が蒸発しにくくなる</a:t>
            </a:r>
            <a:endParaRPr kumimoji="1" lang="ja-JP" altLang="en-US" sz="1200" dirty="0"/>
          </a:p>
        </p:txBody>
      </p:sp>
      <p:sp>
        <p:nvSpPr>
          <p:cNvPr id="24" name="テキスト ボックス 23"/>
          <p:cNvSpPr txBox="1"/>
          <p:nvPr/>
        </p:nvSpPr>
        <p:spPr>
          <a:xfrm>
            <a:off x="417629" y="3862033"/>
            <a:ext cx="1354679" cy="1107996"/>
          </a:xfrm>
          <a:prstGeom prst="rect">
            <a:avLst/>
          </a:prstGeom>
          <a:noFill/>
        </p:spPr>
        <p:txBody>
          <a:bodyPr wrap="square" rtlCol="0">
            <a:spAutoFit/>
          </a:bodyPr>
          <a:lstStyle/>
          <a:p>
            <a:r>
              <a:rPr kumimoji="1" lang="ja-JP" altLang="en-US" dirty="0"/>
              <a:t>風</a:t>
            </a:r>
            <a:endParaRPr kumimoji="1" lang="en-US" altLang="ja-JP" dirty="0" smtClean="0"/>
          </a:p>
          <a:p>
            <a:r>
              <a:rPr kumimoji="1" lang="ja-JP" altLang="en-US" sz="1200" dirty="0" smtClean="0"/>
              <a:t>風が吹くと体からの放熱や汗の蒸発が促進される</a:t>
            </a:r>
            <a:endParaRPr kumimoji="1" lang="ja-JP" altLang="en-US" sz="1200" dirty="0"/>
          </a:p>
        </p:txBody>
      </p:sp>
      <p:sp>
        <p:nvSpPr>
          <p:cNvPr id="8" name="弦 7"/>
          <p:cNvSpPr/>
          <p:nvPr/>
        </p:nvSpPr>
        <p:spPr>
          <a:xfrm rot="5400000">
            <a:off x="1574596" y="2791897"/>
            <a:ext cx="1785226" cy="4187353"/>
          </a:xfrm>
          <a:prstGeom prst="chord">
            <a:avLst>
              <a:gd name="adj1" fmla="val 16174599"/>
              <a:gd name="adj2" fmla="val 5469340"/>
            </a:avLst>
          </a:prstGeom>
          <a:gradFill flip="none" rotWithShape="1">
            <a:gsLst>
              <a:gs pos="0">
                <a:schemeClr val="accent1">
                  <a:lumMod val="5000"/>
                  <a:lumOff val="95000"/>
                </a:schemeClr>
              </a:gs>
              <a:gs pos="52000">
                <a:schemeClr val="accent2">
                  <a:lumMod val="60000"/>
                  <a:lumOff val="40000"/>
                </a:schemeClr>
              </a:gs>
              <a:gs pos="83000">
                <a:schemeClr val="accent2">
                  <a:lumMod val="75000"/>
                </a:schemeClr>
              </a:gs>
              <a:gs pos="100000">
                <a:schemeClr val="accent2">
                  <a:lumMod val="50000"/>
                </a:schemeClr>
              </a:gs>
            </a:gsLst>
            <a:lin ang="10800000" scaled="1"/>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30495" y="2938703"/>
            <a:ext cx="1691229" cy="923330"/>
          </a:xfrm>
          <a:prstGeom prst="rect">
            <a:avLst/>
          </a:prstGeom>
          <a:noFill/>
        </p:spPr>
        <p:txBody>
          <a:bodyPr wrap="square" rtlCol="0">
            <a:spAutoFit/>
          </a:bodyPr>
          <a:lstStyle/>
          <a:p>
            <a:r>
              <a:rPr kumimoji="1" lang="ja-JP" altLang="en-US" dirty="0"/>
              <a:t>気温</a:t>
            </a:r>
            <a:endParaRPr kumimoji="1" lang="en-US" altLang="ja-JP" dirty="0" smtClean="0"/>
          </a:p>
          <a:p>
            <a:r>
              <a:rPr kumimoji="1" lang="ja-JP" altLang="en-US" sz="1200" dirty="0"/>
              <a:t>体温より</a:t>
            </a:r>
            <a:r>
              <a:rPr kumimoji="1" lang="ja-JP" altLang="en-US" sz="1200" dirty="0" smtClean="0"/>
              <a:t>も気温が高いと、体は空気から熱をもらう</a:t>
            </a:r>
            <a:endParaRPr kumimoji="1" lang="ja-JP" altLang="en-US" sz="1200" dirty="0"/>
          </a:p>
        </p:txBody>
      </p:sp>
      <p:sp>
        <p:nvSpPr>
          <p:cNvPr id="27" name="テキスト ボックス 26"/>
          <p:cNvSpPr txBox="1"/>
          <p:nvPr/>
        </p:nvSpPr>
        <p:spPr>
          <a:xfrm>
            <a:off x="2971872" y="3954366"/>
            <a:ext cx="1763216" cy="923330"/>
          </a:xfrm>
          <a:prstGeom prst="rect">
            <a:avLst/>
          </a:prstGeom>
          <a:noFill/>
        </p:spPr>
        <p:txBody>
          <a:bodyPr wrap="square" rtlCol="0">
            <a:spAutoFit/>
          </a:bodyPr>
          <a:lstStyle/>
          <a:p>
            <a:r>
              <a:rPr kumimoji="1" lang="ja-JP" altLang="en-US" dirty="0" smtClean="0"/>
              <a:t>日射・放射</a:t>
            </a:r>
            <a:endParaRPr kumimoji="1" lang="en-US" altLang="ja-JP" dirty="0" smtClean="0"/>
          </a:p>
          <a:p>
            <a:r>
              <a:rPr kumimoji="1" lang="ja-JP" altLang="en-US" sz="1200" dirty="0" smtClean="0"/>
              <a:t>太陽からの強い日射や道路などからの放射で多くの熱をもらう</a:t>
            </a:r>
            <a:endParaRPr kumimoji="1" lang="ja-JP" altLang="en-US" sz="1200" dirty="0"/>
          </a:p>
        </p:txBody>
      </p:sp>
      <p:pic>
        <p:nvPicPr>
          <p:cNvPr id="30" name="図 29"/>
          <p:cNvPicPr>
            <a:picLocks noChangeAspect="1"/>
          </p:cNvPicPr>
          <p:nvPr/>
        </p:nvPicPr>
        <p:blipFill rotWithShape="1">
          <a:blip r:embed="rId2" cstate="print">
            <a:extLst>
              <a:ext uri="{28A0092B-C50C-407E-A947-70E740481C1C}">
                <a14:useLocalDpi xmlns:a14="http://schemas.microsoft.com/office/drawing/2010/main" val="0"/>
              </a:ext>
            </a:extLst>
          </a:blip>
          <a:srcRect l="4799" r="56501" b="66242"/>
          <a:stretch/>
        </p:blipFill>
        <p:spPr>
          <a:xfrm flipH="1">
            <a:off x="2269508" y="2979350"/>
            <a:ext cx="472966" cy="483939"/>
          </a:xfrm>
          <a:prstGeom prst="rect">
            <a:avLst/>
          </a:prstGeom>
        </p:spPr>
      </p:pic>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l="7241" r="6138" b="31494"/>
          <a:stretch/>
        </p:blipFill>
        <p:spPr>
          <a:xfrm>
            <a:off x="2316556" y="4426436"/>
            <a:ext cx="676176" cy="532098"/>
          </a:xfrm>
          <a:prstGeom prst="flowChartManualOperation">
            <a:avLst/>
          </a:prstGeom>
        </p:spPr>
      </p:pic>
      <p:pic>
        <p:nvPicPr>
          <p:cNvPr id="12" name="図 11"/>
          <p:cNvPicPr>
            <a:picLocks noChangeAspect="1"/>
          </p:cNvPicPr>
          <p:nvPr/>
        </p:nvPicPr>
        <p:blipFill rotWithShape="1">
          <a:blip r:embed="rId4" cstate="print">
            <a:extLst>
              <a:ext uri="{28A0092B-C50C-407E-A947-70E740481C1C}">
                <a14:useLocalDpi xmlns:a14="http://schemas.microsoft.com/office/drawing/2010/main" val="0"/>
              </a:ext>
            </a:extLst>
          </a:blip>
          <a:srcRect l="28967" t="25104" r="34454" b="53655"/>
          <a:stretch/>
        </p:blipFill>
        <p:spPr>
          <a:xfrm>
            <a:off x="1316020" y="3808232"/>
            <a:ext cx="513251" cy="329336"/>
          </a:xfrm>
          <a:prstGeom prst="rect">
            <a:avLst/>
          </a:prstGeom>
        </p:spPr>
      </p:pic>
      <p:sp>
        <p:nvSpPr>
          <p:cNvPr id="13" name="テキスト ボックス 12"/>
          <p:cNvSpPr txBox="1"/>
          <p:nvPr/>
        </p:nvSpPr>
        <p:spPr>
          <a:xfrm>
            <a:off x="2457275" y="3737517"/>
            <a:ext cx="416231" cy="369332"/>
          </a:xfrm>
          <a:prstGeom prst="rect">
            <a:avLst/>
          </a:prstGeom>
          <a:noFill/>
        </p:spPr>
        <p:txBody>
          <a:bodyPr wrap="square" rtlCol="0">
            <a:spAutoFit/>
          </a:bodyPr>
          <a:lstStyle/>
          <a:p>
            <a:r>
              <a:rPr kumimoji="1" lang="ja-JP" altLang="en-US" dirty="0" smtClean="0">
                <a:solidFill>
                  <a:srgbClr val="0070C0"/>
                </a:solidFill>
              </a:rPr>
              <a:t>💦</a:t>
            </a:r>
            <a:endParaRPr kumimoji="1" lang="ja-JP" altLang="en-US" dirty="0">
              <a:solidFill>
                <a:srgbClr val="0070C0"/>
              </a:solidFill>
            </a:endParaRPr>
          </a:p>
        </p:txBody>
      </p:sp>
      <p:sp>
        <p:nvSpPr>
          <p:cNvPr id="38" name="テキスト ボックス 37"/>
          <p:cNvSpPr txBox="1"/>
          <p:nvPr/>
        </p:nvSpPr>
        <p:spPr>
          <a:xfrm>
            <a:off x="4759370" y="300551"/>
            <a:ext cx="4050476" cy="369332"/>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暑さ指数（</a:t>
            </a:r>
            <a:r>
              <a:rPr kumimoji="1" lang="en-US" altLang="ja-JP" dirty="0" smtClean="0">
                <a:latin typeface="HGS創英角ﾎﾟｯﾌﾟ体" panose="040B0A00000000000000" pitchFamily="50" charset="-128"/>
                <a:ea typeface="HGS創英角ﾎﾟｯﾌﾟ体" panose="040B0A00000000000000" pitchFamily="50" charset="-128"/>
              </a:rPr>
              <a:t>WBGT</a:t>
            </a:r>
            <a:r>
              <a:rPr kumimoji="1" lang="ja-JP" altLang="en-US" dirty="0" smtClean="0">
                <a:latin typeface="HGS創英角ﾎﾟｯﾌﾟ体" panose="040B0A00000000000000" pitchFamily="50" charset="-128"/>
                <a:ea typeface="HGS創英角ﾎﾟｯﾌﾟ体" panose="040B0A00000000000000" pitchFamily="50" charset="-128"/>
              </a:rPr>
              <a:t>）に応じた注意事項</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39" name="テキスト ボックス 38"/>
          <p:cNvSpPr txBox="1"/>
          <p:nvPr/>
        </p:nvSpPr>
        <p:spPr>
          <a:xfrm>
            <a:off x="4651084" y="725338"/>
            <a:ext cx="4158762" cy="1015663"/>
          </a:xfrm>
          <a:prstGeom prst="rect">
            <a:avLst/>
          </a:prstGeom>
          <a:noFill/>
        </p:spPr>
        <p:txBody>
          <a:bodyPr wrap="square" rtlCol="0">
            <a:spAutoFit/>
          </a:bodyPr>
          <a:lstStyle/>
          <a:p>
            <a:r>
              <a:rPr kumimoji="1" lang="ja-JP" altLang="en-US" sz="1200" dirty="0" smtClean="0"/>
              <a:t>暑さ指数（</a:t>
            </a:r>
            <a:r>
              <a:rPr kumimoji="1" lang="en-US" altLang="ja-JP" sz="1200" dirty="0" smtClean="0"/>
              <a:t>WBGT</a:t>
            </a:r>
            <a:r>
              <a:rPr kumimoji="1" lang="ja-JP" altLang="en-US" sz="1200" dirty="0" smtClean="0"/>
              <a:t>）が２８℃以上（厳重警戒）になると、熱中症リスクが高まります。ただ、２８℃未満の場合でも、運動や激しい作業をする場合は、定期的に休憩を取り、積極的に水分や塩分を補給するなどの対策を取るようにしましょう。</a:t>
            </a:r>
            <a:endParaRPr kumimoji="1" lang="ja-JP" altLang="en-US" sz="1200" dirty="0"/>
          </a:p>
        </p:txBody>
      </p:sp>
      <p:graphicFrame>
        <p:nvGraphicFramePr>
          <p:cNvPr id="5" name="表 4"/>
          <p:cNvGraphicFramePr>
            <a:graphicFrameLocks noGrp="1"/>
          </p:cNvGraphicFramePr>
          <p:nvPr>
            <p:extLst>
              <p:ext uri="{D42A27DB-BD31-4B8C-83A1-F6EECF244321}">
                <p14:modId xmlns:p14="http://schemas.microsoft.com/office/powerpoint/2010/main" val="1940657553"/>
              </p:ext>
            </p:extLst>
          </p:nvPr>
        </p:nvGraphicFramePr>
        <p:xfrm>
          <a:off x="4814218" y="2042681"/>
          <a:ext cx="3940775" cy="2697480"/>
        </p:xfrm>
        <a:graphic>
          <a:graphicData uri="http://schemas.openxmlformats.org/drawingml/2006/table">
            <a:tbl>
              <a:tblPr firstRow="1" bandRow="1">
                <a:tableStyleId>{5940675A-B579-460E-94D1-54222C63F5DA}</a:tableStyleId>
              </a:tblPr>
              <a:tblGrid>
                <a:gridCol w="729819">
                  <a:extLst>
                    <a:ext uri="{9D8B030D-6E8A-4147-A177-3AD203B41FA5}">
                      <a16:colId xmlns:a16="http://schemas.microsoft.com/office/drawing/2014/main" val="176727462"/>
                    </a:ext>
                  </a:extLst>
                </a:gridCol>
                <a:gridCol w="1278403">
                  <a:extLst>
                    <a:ext uri="{9D8B030D-6E8A-4147-A177-3AD203B41FA5}">
                      <a16:colId xmlns:a16="http://schemas.microsoft.com/office/drawing/2014/main" val="4246918291"/>
                    </a:ext>
                  </a:extLst>
                </a:gridCol>
                <a:gridCol w="1932553">
                  <a:extLst>
                    <a:ext uri="{9D8B030D-6E8A-4147-A177-3AD203B41FA5}">
                      <a16:colId xmlns:a16="http://schemas.microsoft.com/office/drawing/2014/main" val="582041430"/>
                    </a:ext>
                  </a:extLst>
                </a:gridCol>
              </a:tblGrid>
              <a:tr h="370840">
                <a:tc>
                  <a:txBody>
                    <a:bodyPr/>
                    <a:lstStyle/>
                    <a:p>
                      <a:pPr algn="ctr"/>
                      <a:r>
                        <a:rPr kumimoji="1" lang="en-US" altLang="ja-JP" sz="1050" dirty="0" smtClean="0"/>
                        <a:t>WBGT</a:t>
                      </a:r>
                    </a:p>
                    <a:p>
                      <a:pPr algn="ctr"/>
                      <a:r>
                        <a:rPr kumimoji="1" lang="ja-JP" altLang="en-US" sz="1050" dirty="0" smtClean="0"/>
                        <a:t>（℃）</a:t>
                      </a:r>
                      <a:endParaRPr kumimoji="1" lang="ja-JP" altLang="en-US" sz="1050" dirty="0"/>
                    </a:p>
                  </a:txBody>
                  <a:tcPr anchor="ctr">
                    <a:solidFill>
                      <a:srgbClr val="FFCCFF"/>
                    </a:solidFill>
                  </a:tcPr>
                </a:tc>
                <a:tc>
                  <a:txBody>
                    <a:bodyPr/>
                    <a:lstStyle/>
                    <a:p>
                      <a:pPr algn="ctr"/>
                      <a:r>
                        <a:rPr kumimoji="1" lang="ja-JP" altLang="en-US" sz="1050" dirty="0" smtClean="0"/>
                        <a:t>注意すべき生活活動の目安</a:t>
                      </a:r>
                      <a:endParaRPr kumimoji="1" lang="ja-JP" altLang="en-US" sz="1050" dirty="0"/>
                    </a:p>
                  </a:txBody>
                  <a:tcPr anchor="ctr">
                    <a:solidFill>
                      <a:srgbClr val="FFCCFF"/>
                    </a:solidFill>
                  </a:tcPr>
                </a:tc>
                <a:tc>
                  <a:txBody>
                    <a:bodyPr/>
                    <a:lstStyle/>
                    <a:p>
                      <a:pPr algn="ctr"/>
                      <a:r>
                        <a:rPr kumimoji="1" lang="ja-JP" altLang="en-US" sz="1050" dirty="0" smtClean="0"/>
                        <a:t>注意事項</a:t>
                      </a:r>
                      <a:endParaRPr kumimoji="1" lang="ja-JP" altLang="en-US" sz="1050" dirty="0"/>
                    </a:p>
                  </a:txBody>
                  <a:tcPr anchor="ctr">
                    <a:solidFill>
                      <a:srgbClr val="FFCCFF"/>
                    </a:solidFill>
                  </a:tcPr>
                </a:tc>
                <a:extLst>
                  <a:ext uri="{0D108BD9-81ED-4DB2-BD59-A6C34878D82A}">
                    <a16:rowId xmlns:a16="http://schemas.microsoft.com/office/drawing/2014/main" val="1843805023"/>
                  </a:ext>
                </a:extLst>
              </a:tr>
              <a:tr h="370840">
                <a:tc>
                  <a:txBody>
                    <a:bodyPr/>
                    <a:lstStyle/>
                    <a:p>
                      <a:pPr algn="ctr"/>
                      <a:r>
                        <a:rPr kumimoji="1" lang="ja-JP" altLang="en-US" sz="1050" dirty="0" smtClean="0"/>
                        <a:t>危険</a:t>
                      </a:r>
                      <a:endParaRPr kumimoji="1" lang="en-US" altLang="ja-JP" sz="1050" dirty="0" smtClean="0"/>
                    </a:p>
                    <a:p>
                      <a:pPr algn="ctr"/>
                      <a:r>
                        <a:rPr kumimoji="1" lang="en-US" altLang="ja-JP" sz="1050" dirty="0" smtClean="0"/>
                        <a:t>(31</a:t>
                      </a:r>
                      <a:r>
                        <a:rPr kumimoji="1" lang="ja-JP" altLang="en-US" sz="1050" dirty="0" smtClean="0"/>
                        <a:t>以上</a:t>
                      </a:r>
                      <a:r>
                        <a:rPr kumimoji="1" lang="en-US" altLang="ja-JP" sz="1050" dirty="0" smtClean="0"/>
                        <a:t>)</a:t>
                      </a:r>
                      <a:endParaRPr kumimoji="1" lang="ja-JP" altLang="en-US" sz="1050" dirty="0"/>
                    </a:p>
                  </a:txBody>
                  <a:tcPr anchor="ctr">
                    <a:solidFill>
                      <a:srgbClr val="FF0066"/>
                    </a:solidFill>
                  </a:tcPr>
                </a:tc>
                <a:tc rowSpan="2">
                  <a:txBody>
                    <a:bodyPr/>
                    <a:lstStyle/>
                    <a:p>
                      <a:pPr algn="ctr"/>
                      <a:r>
                        <a:rPr kumimoji="1" lang="ja-JP" altLang="en-US" sz="1050" dirty="0" smtClean="0"/>
                        <a:t>全ての生活活動でおこる危険性</a:t>
                      </a:r>
                      <a:endParaRPr kumimoji="1" lang="ja-JP" altLang="en-US" sz="1050" dirty="0"/>
                    </a:p>
                  </a:txBody>
                  <a:tcPr anchor="ctr"/>
                </a:tc>
                <a:tc>
                  <a:txBody>
                    <a:bodyPr/>
                    <a:lstStyle/>
                    <a:p>
                      <a:pPr algn="ctr"/>
                      <a:r>
                        <a:rPr kumimoji="1" lang="ja-JP" altLang="en-US" sz="1050" dirty="0" smtClean="0"/>
                        <a:t>高齢者においては安静状態でも発生する危険性が大きい。</a:t>
                      </a:r>
                      <a:endParaRPr kumimoji="1" lang="en-US" altLang="ja-JP" sz="1050" dirty="0" smtClean="0"/>
                    </a:p>
                    <a:p>
                      <a:pPr algn="ctr"/>
                      <a:r>
                        <a:rPr kumimoji="1" lang="ja-JP" altLang="en-US" sz="1050" dirty="0" smtClean="0"/>
                        <a:t>外出はなるべく避け、</a:t>
                      </a:r>
                      <a:endParaRPr kumimoji="1" lang="en-US" altLang="ja-JP" sz="1050" dirty="0" smtClean="0"/>
                    </a:p>
                    <a:p>
                      <a:pPr algn="ctr"/>
                      <a:r>
                        <a:rPr kumimoji="1" lang="ja-JP" altLang="en-US" sz="1050" dirty="0" smtClean="0"/>
                        <a:t>涼しい室内に移動する。</a:t>
                      </a:r>
                      <a:endParaRPr kumimoji="1" lang="ja-JP" altLang="en-US" sz="1050" dirty="0"/>
                    </a:p>
                  </a:txBody>
                  <a:tcPr anchor="ctr"/>
                </a:tc>
                <a:extLst>
                  <a:ext uri="{0D108BD9-81ED-4DB2-BD59-A6C34878D82A}">
                    <a16:rowId xmlns:a16="http://schemas.microsoft.com/office/drawing/2014/main" val="2979347109"/>
                  </a:ext>
                </a:extLst>
              </a:tr>
              <a:tr h="370840">
                <a:tc>
                  <a:txBody>
                    <a:bodyPr/>
                    <a:lstStyle/>
                    <a:p>
                      <a:pPr algn="ctr"/>
                      <a:r>
                        <a:rPr kumimoji="1" lang="ja-JP" altLang="en-US" sz="1050" dirty="0" smtClean="0"/>
                        <a:t>厳重警戒</a:t>
                      </a:r>
                      <a:r>
                        <a:rPr kumimoji="1" lang="en-US" altLang="ja-JP" sz="1050" dirty="0" smtClean="0"/>
                        <a:t>(28</a:t>
                      </a:r>
                      <a:r>
                        <a:rPr kumimoji="1" lang="ja-JP" altLang="en-US" sz="1050" dirty="0" smtClean="0"/>
                        <a:t>～</a:t>
                      </a:r>
                      <a:r>
                        <a:rPr kumimoji="1" lang="en-US" altLang="ja-JP" sz="1050" dirty="0" smtClean="0"/>
                        <a:t>31)</a:t>
                      </a:r>
                      <a:endParaRPr kumimoji="1" lang="ja-JP" altLang="en-US" sz="1050" dirty="0"/>
                    </a:p>
                  </a:txBody>
                  <a:tcPr anchor="ctr">
                    <a:solidFill>
                      <a:srgbClr val="FF9966"/>
                    </a:solidFill>
                  </a:tcPr>
                </a:tc>
                <a:tc vMerge="1">
                  <a:txBody>
                    <a:bodyPr/>
                    <a:lstStyle/>
                    <a:p>
                      <a:endParaRPr kumimoji="1" lang="ja-JP" altLang="en-US" sz="1100" dirty="0"/>
                    </a:p>
                  </a:txBody>
                  <a:tcPr/>
                </a:tc>
                <a:tc>
                  <a:txBody>
                    <a:bodyPr/>
                    <a:lstStyle/>
                    <a:p>
                      <a:pPr algn="ctr"/>
                      <a:r>
                        <a:rPr kumimoji="1" lang="ja-JP" altLang="en-US" sz="1050" dirty="0" smtClean="0"/>
                        <a:t>外出時は炎天下を避け、室内では室温の上昇に注意する。</a:t>
                      </a:r>
                      <a:endParaRPr kumimoji="1" lang="ja-JP" altLang="en-US" sz="1050" dirty="0"/>
                    </a:p>
                  </a:txBody>
                  <a:tcPr anchor="ctr"/>
                </a:tc>
                <a:extLst>
                  <a:ext uri="{0D108BD9-81ED-4DB2-BD59-A6C34878D82A}">
                    <a16:rowId xmlns:a16="http://schemas.microsoft.com/office/drawing/2014/main" val="1164345206"/>
                  </a:ext>
                </a:extLst>
              </a:tr>
              <a:tr h="370840">
                <a:tc>
                  <a:txBody>
                    <a:bodyPr/>
                    <a:lstStyle/>
                    <a:p>
                      <a:pPr algn="ctr"/>
                      <a:r>
                        <a:rPr kumimoji="1" lang="ja-JP" altLang="en-US" sz="1050" dirty="0" smtClean="0"/>
                        <a:t>警戒</a:t>
                      </a:r>
                      <a:endParaRPr kumimoji="1" lang="en-US" altLang="ja-JP" sz="1050" dirty="0" smtClean="0"/>
                    </a:p>
                    <a:p>
                      <a:pPr algn="ctr"/>
                      <a:r>
                        <a:rPr kumimoji="1" lang="en-US" altLang="ja-JP" sz="1050" dirty="0" smtClean="0"/>
                        <a:t>(25</a:t>
                      </a:r>
                      <a:r>
                        <a:rPr kumimoji="1" lang="ja-JP" altLang="en-US" sz="1050" dirty="0" smtClean="0"/>
                        <a:t>～</a:t>
                      </a:r>
                      <a:r>
                        <a:rPr kumimoji="1" lang="en-US" altLang="ja-JP" sz="1050" dirty="0" smtClean="0"/>
                        <a:t>28)</a:t>
                      </a:r>
                      <a:endParaRPr kumimoji="1" lang="ja-JP" altLang="en-US" sz="1050" dirty="0"/>
                    </a:p>
                  </a:txBody>
                  <a:tcPr anchor="ctr">
                    <a:solidFill>
                      <a:srgbClr val="FFFF66"/>
                    </a:solidFill>
                  </a:tcPr>
                </a:tc>
                <a:tc>
                  <a:txBody>
                    <a:bodyPr/>
                    <a:lstStyle/>
                    <a:p>
                      <a:pPr algn="ctr"/>
                      <a:r>
                        <a:rPr kumimoji="1" lang="ja-JP" altLang="en-US" sz="1050" dirty="0" smtClean="0"/>
                        <a:t>中等度以上の</a:t>
                      </a:r>
                      <a:endParaRPr kumimoji="1" lang="en-US" altLang="ja-JP" sz="1050" dirty="0" smtClean="0"/>
                    </a:p>
                    <a:p>
                      <a:pPr algn="ctr"/>
                      <a:r>
                        <a:rPr kumimoji="1" lang="ja-JP" altLang="en-US" sz="1050" dirty="0" smtClean="0"/>
                        <a:t>生活活動で</a:t>
                      </a:r>
                      <a:endParaRPr kumimoji="1" lang="en-US" altLang="ja-JP" sz="1050" dirty="0" smtClean="0"/>
                    </a:p>
                    <a:p>
                      <a:pPr algn="ctr"/>
                      <a:r>
                        <a:rPr kumimoji="1" lang="ja-JP" altLang="en-US" sz="1050" dirty="0" smtClean="0"/>
                        <a:t>おこる危険性</a:t>
                      </a:r>
                      <a:endParaRPr kumimoji="1" lang="ja-JP" altLang="en-US" sz="1050" dirty="0"/>
                    </a:p>
                  </a:txBody>
                  <a:tcPr anchor="ctr"/>
                </a:tc>
                <a:tc>
                  <a:txBody>
                    <a:bodyPr/>
                    <a:lstStyle/>
                    <a:p>
                      <a:pPr algn="ctr"/>
                      <a:r>
                        <a:rPr kumimoji="1" lang="ja-JP" altLang="en-US" sz="1050" dirty="0" smtClean="0"/>
                        <a:t>運動や激しい作業をする際は定期的に充分に休息を取り入れる。</a:t>
                      </a:r>
                      <a:endParaRPr kumimoji="1" lang="ja-JP" altLang="en-US" sz="1050" dirty="0"/>
                    </a:p>
                  </a:txBody>
                  <a:tcPr anchor="ctr"/>
                </a:tc>
                <a:extLst>
                  <a:ext uri="{0D108BD9-81ED-4DB2-BD59-A6C34878D82A}">
                    <a16:rowId xmlns:a16="http://schemas.microsoft.com/office/drawing/2014/main" val="1851553621"/>
                  </a:ext>
                </a:extLst>
              </a:tr>
              <a:tr h="370840">
                <a:tc>
                  <a:txBody>
                    <a:bodyPr/>
                    <a:lstStyle/>
                    <a:p>
                      <a:pPr algn="ctr"/>
                      <a:r>
                        <a:rPr kumimoji="1" lang="ja-JP" altLang="en-US" sz="1050" dirty="0" smtClean="0"/>
                        <a:t>注意</a:t>
                      </a:r>
                      <a:endParaRPr kumimoji="1" lang="en-US" altLang="ja-JP" sz="1050" dirty="0" smtClean="0"/>
                    </a:p>
                    <a:p>
                      <a:pPr algn="ctr"/>
                      <a:r>
                        <a:rPr kumimoji="1" lang="en-US" altLang="ja-JP" sz="1050" dirty="0" smtClean="0"/>
                        <a:t>(25</a:t>
                      </a:r>
                      <a:r>
                        <a:rPr kumimoji="1" lang="ja-JP" altLang="en-US" sz="1050" dirty="0" smtClean="0"/>
                        <a:t>未満</a:t>
                      </a:r>
                      <a:r>
                        <a:rPr kumimoji="1" lang="en-US" altLang="ja-JP" sz="1050" dirty="0" smtClean="0"/>
                        <a:t>)</a:t>
                      </a:r>
                      <a:endParaRPr kumimoji="1" lang="ja-JP" altLang="en-US" sz="1050" dirty="0"/>
                    </a:p>
                  </a:txBody>
                  <a:tcPr anchor="ctr">
                    <a:solidFill>
                      <a:srgbClr val="66CCFF"/>
                    </a:solidFill>
                  </a:tcPr>
                </a:tc>
                <a:tc>
                  <a:txBody>
                    <a:bodyPr/>
                    <a:lstStyle/>
                    <a:p>
                      <a:pPr algn="ctr"/>
                      <a:r>
                        <a:rPr kumimoji="1" lang="ja-JP" altLang="en-US" sz="1050" dirty="0" smtClean="0"/>
                        <a:t>強い生活活動で</a:t>
                      </a:r>
                      <a:endParaRPr kumimoji="1" lang="en-US" altLang="ja-JP" sz="1050" dirty="0" smtClean="0"/>
                    </a:p>
                    <a:p>
                      <a:pPr algn="ctr"/>
                      <a:r>
                        <a:rPr kumimoji="1" lang="ja-JP" altLang="en-US" sz="1050" dirty="0" smtClean="0"/>
                        <a:t>おこる危険性</a:t>
                      </a:r>
                      <a:endParaRPr kumimoji="1" lang="ja-JP" altLang="en-US" sz="1050" dirty="0"/>
                    </a:p>
                  </a:txBody>
                  <a:tcPr anchor="ctr"/>
                </a:tc>
                <a:tc>
                  <a:txBody>
                    <a:bodyPr/>
                    <a:lstStyle/>
                    <a:p>
                      <a:pPr algn="ctr"/>
                      <a:r>
                        <a:rPr kumimoji="1" lang="ja-JP" altLang="en-US" sz="1050" dirty="0" smtClean="0"/>
                        <a:t>一般に危険性は少ないが激しい運動や重労働時には発生する危険性がある。</a:t>
                      </a:r>
                      <a:endParaRPr kumimoji="1" lang="ja-JP" altLang="en-US" sz="1050" dirty="0"/>
                    </a:p>
                  </a:txBody>
                  <a:tcPr anchor="ctr"/>
                </a:tc>
                <a:extLst>
                  <a:ext uri="{0D108BD9-81ED-4DB2-BD59-A6C34878D82A}">
                    <a16:rowId xmlns:a16="http://schemas.microsoft.com/office/drawing/2014/main" val="2283360819"/>
                  </a:ext>
                </a:extLst>
              </a:tr>
            </a:tbl>
          </a:graphicData>
        </a:graphic>
      </p:graphicFrame>
      <p:sp>
        <p:nvSpPr>
          <p:cNvPr id="26" name="テキスト ボックス 25"/>
          <p:cNvSpPr txBox="1"/>
          <p:nvPr/>
        </p:nvSpPr>
        <p:spPr>
          <a:xfrm>
            <a:off x="5506691" y="1624399"/>
            <a:ext cx="2555830" cy="369332"/>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日常生活に関する指針</a:t>
            </a:r>
            <a:endParaRPr kumimoji="1" lang="ja-JP" altLang="en-US" dirty="0">
              <a:latin typeface="HGS創英角ﾎﾟｯﾌﾟ体" panose="040B0A00000000000000" pitchFamily="50" charset="-128"/>
              <a:ea typeface="HGS創英角ﾎﾟｯﾌﾟ体" panose="040B0A00000000000000" pitchFamily="50" charset="-128"/>
            </a:endParaRPr>
          </a:p>
        </p:txBody>
      </p:sp>
      <p:pic>
        <p:nvPicPr>
          <p:cNvPr id="1026" name="Picture 2" descr="環境省スマホ用QRコード"/>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32434" y="5148425"/>
            <a:ext cx="771525" cy="754063"/>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4720210" y="5096003"/>
            <a:ext cx="3187731" cy="369332"/>
          </a:xfrm>
          <a:prstGeom prst="rect">
            <a:avLst/>
          </a:prstGeom>
          <a:noFill/>
        </p:spPr>
        <p:txBody>
          <a:bodyPr wrap="square" rtlCol="0">
            <a:spAutoFit/>
          </a:bodyPr>
          <a:lstStyle/>
          <a:p>
            <a:r>
              <a:rPr kumimoji="1" lang="ja-JP" altLang="en-US" dirty="0" smtClean="0">
                <a:latin typeface="HGS創英角ﾎﾟｯﾌﾟ体" panose="040B0A00000000000000" pitchFamily="50" charset="-128"/>
                <a:ea typeface="HGS創英角ﾎﾟｯﾌﾟ体" panose="040B0A00000000000000" pitchFamily="50" charset="-128"/>
              </a:rPr>
              <a:t>環境省熱中症予防情報サイト</a:t>
            </a:r>
            <a:endParaRPr kumimoji="1" lang="ja-JP" altLang="en-US" dirty="0">
              <a:latin typeface="HGS創英角ﾎﾟｯﾌﾟ体" panose="040B0A00000000000000" pitchFamily="50" charset="-128"/>
              <a:ea typeface="HGS創英角ﾎﾟｯﾌﾟ体" panose="040B0A00000000000000" pitchFamily="50" charset="-128"/>
            </a:endParaRPr>
          </a:p>
        </p:txBody>
      </p:sp>
      <p:sp>
        <p:nvSpPr>
          <p:cNvPr id="29" name="テキスト ボックス 28"/>
          <p:cNvSpPr txBox="1"/>
          <p:nvPr/>
        </p:nvSpPr>
        <p:spPr>
          <a:xfrm>
            <a:off x="4861995" y="5465335"/>
            <a:ext cx="3245632" cy="461665"/>
          </a:xfrm>
          <a:prstGeom prst="rect">
            <a:avLst/>
          </a:prstGeom>
          <a:noFill/>
        </p:spPr>
        <p:txBody>
          <a:bodyPr wrap="square" rtlCol="0">
            <a:spAutoFit/>
          </a:bodyPr>
          <a:lstStyle/>
          <a:p>
            <a:r>
              <a:rPr kumimoji="1" lang="ja-JP" altLang="en-US" sz="1200" dirty="0" smtClean="0"/>
              <a:t>日々の暑さ指数のほか、「熱中症警戒情報」などの情報が</a:t>
            </a:r>
            <a:r>
              <a:rPr kumimoji="1" lang="ja-JP" altLang="en-US" sz="1200" dirty="0" smtClean="0"/>
              <a:t>紹介されて</a:t>
            </a:r>
            <a:r>
              <a:rPr kumimoji="1" lang="ja-JP" altLang="en-US" sz="1200" dirty="0"/>
              <a:t>います</a:t>
            </a:r>
            <a:r>
              <a:rPr kumimoji="1" lang="ja-JP" altLang="en-US" sz="1200" dirty="0" smtClean="0"/>
              <a:t>。</a:t>
            </a:r>
            <a:endParaRPr kumimoji="1" lang="ja-JP" altLang="en-US" sz="1200" dirty="0"/>
          </a:p>
        </p:txBody>
      </p:sp>
      <p:sp>
        <p:nvSpPr>
          <p:cNvPr id="31" name="テキスト ボックス 30"/>
          <p:cNvSpPr txBox="1"/>
          <p:nvPr/>
        </p:nvSpPr>
        <p:spPr>
          <a:xfrm>
            <a:off x="4948009" y="4763329"/>
            <a:ext cx="4195991" cy="253916"/>
          </a:xfrm>
          <a:prstGeom prst="rect">
            <a:avLst/>
          </a:prstGeom>
          <a:noFill/>
        </p:spPr>
        <p:txBody>
          <a:bodyPr wrap="square" rtlCol="0">
            <a:spAutoFit/>
          </a:bodyPr>
          <a:lstStyle/>
          <a:p>
            <a:r>
              <a:rPr lang="ja-JP" altLang="en-US" sz="1050" dirty="0" smtClean="0"/>
              <a:t>日本生気象学会</a:t>
            </a:r>
            <a:r>
              <a:rPr lang="ja-JP" altLang="en-US" sz="1050" dirty="0" smtClean="0"/>
              <a:t>「日常生活における熱中症予防指針</a:t>
            </a:r>
            <a:r>
              <a:rPr lang="en-US" altLang="ja-JP" sz="1050" dirty="0" smtClean="0"/>
              <a:t>Ver.4</a:t>
            </a:r>
            <a:r>
              <a:rPr lang="ja-JP" altLang="en-US" sz="1050" dirty="0" smtClean="0"/>
              <a:t>」より</a:t>
            </a:r>
            <a:endParaRPr lang="en-US" altLang="ja-JP" sz="1050" dirty="0"/>
          </a:p>
        </p:txBody>
      </p:sp>
    </p:spTree>
    <p:extLst>
      <p:ext uri="{BB962C8B-B14F-4D97-AF65-F5344CB8AC3E}">
        <p14:creationId xmlns:p14="http://schemas.microsoft.com/office/powerpoint/2010/main" val="2181652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1080</Words>
  <Application>Microsoft Office PowerPoint</Application>
  <PresentationFormat>画面に合わせる (4:3)</PresentationFormat>
  <Paragraphs>100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HGS創英角ﾎﾟｯﾌﾟ体</vt:lpstr>
      <vt:lpstr>游ゴシック</vt:lpstr>
      <vt:lpstr>游ゴシック Light</vt:lpstr>
      <vt:lpstr>Arial</vt:lpstr>
      <vt:lpstr>Calibri</vt:lpstr>
      <vt:lpstr>Calibri Light</vt:lpstr>
      <vt:lpstr>Office テーマ</vt:lpstr>
      <vt:lpstr>まだ気温が高くないこの時期、「暑熱順化」で夏の暑さに負けない体を作ろう！</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「暑熱順化」で、夏の暑さに負けない体を作ろう！</dc:title>
  <dc:creator>鳥取市役所</dc:creator>
  <cp:lastModifiedBy>鳥取市役所</cp:lastModifiedBy>
  <cp:revision>41</cp:revision>
  <cp:lastPrinted>2022-05-06T08:07:16Z</cp:lastPrinted>
  <dcterms:created xsi:type="dcterms:W3CDTF">2022-05-02T05:13:59Z</dcterms:created>
  <dcterms:modified xsi:type="dcterms:W3CDTF">2024-04-17T05:02:11Z</dcterms:modified>
</cp:coreProperties>
</file>