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258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03D946-8CCB-4580-A659-85B0B0853FD0}" type="datetimeFigureOut">
              <a:rPr kumimoji="1" lang="ja-JP" altLang="en-US" smtClean="0"/>
              <a:t>2023/8/22</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84D6B2-5BC0-431D-9FF6-1937B389EC65}" type="slidenum">
              <a:rPr kumimoji="1" lang="ja-JP" altLang="en-US" smtClean="0"/>
              <a:t>‹#›</a:t>
            </a:fld>
            <a:endParaRPr kumimoji="1" lang="ja-JP" altLang="en-US"/>
          </a:p>
        </p:txBody>
      </p:sp>
    </p:spTree>
    <p:extLst>
      <p:ext uri="{BB962C8B-B14F-4D97-AF65-F5344CB8AC3E}">
        <p14:creationId xmlns:p14="http://schemas.microsoft.com/office/powerpoint/2010/main" val="22851775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384D6B2-5BC0-431D-9FF6-1937B389EC65}" type="slidenum">
              <a:rPr kumimoji="1" lang="ja-JP" altLang="en-US" smtClean="0"/>
              <a:t>1</a:t>
            </a:fld>
            <a:endParaRPr kumimoji="1" lang="ja-JP" altLang="en-US"/>
          </a:p>
        </p:txBody>
      </p:sp>
    </p:spTree>
    <p:extLst>
      <p:ext uri="{BB962C8B-B14F-4D97-AF65-F5344CB8AC3E}">
        <p14:creationId xmlns:p14="http://schemas.microsoft.com/office/powerpoint/2010/main" val="1929099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5FA1ECA4-AF20-DA89-8AA0-59225F7B0B22}"/>
              </a:ext>
            </a:extLst>
          </p:cNvPr>
          <p:cNvSpPr/>
          <p:nvPr userDrawn="1"/>
        </p:nvSpPr>
        <p:spPr>
          <a:xfrm>
            <a:off x="0" y="0"/>
            <a:ext cx="6858000" cy="9906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1884999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7586576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119829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3129322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1921185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267700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7649879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3668536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2924571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57907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34EE453-D607-4E6D-8898-94B7DF60B285}" type="datetimeFigureOut">
              <a:rPr kumimoji="1" lang="ja-JP" altLang="en-US" smtClean="0"/>
              <a:t>2023/8/22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13062988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34EE453-D607-4E6D-8898-94B7DF60B285}" type="datetimeFigureOut">
              <a:rPr kumimoji="1" lang="ja-JP" altLang="en-US" smtClean="0"/>
              <a:t>2023/8/22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FCE2D16-E1CA-4349-B625-E0A79D2FEAB9}" type="slidenum">
              <a:rPr kumimoji="1" lang="ja-JP" altLang="en-US" smtClean="0"/>
              <a:t>‹#›</a:t>
            </a:fld>
            <a:endParaRPr kumimoji="1" lang="ja-JP" altLang="en-US"/>
          </a:p>
        </p:txBody>
      </p:sp>
    </p:spTree>
    <p:extLst>
      <p:ext uri="{BB962C8B-B14F-4D97-AF65-F5344CB8AC3E}">
        <p14:creationId xmlns:p14="http://schemas.microsoft.com/office/powerpoint/2010/main" val="3074106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四角形: 角を丸くする 11">
            <a:extLst>
              <a:ext uri="{FF2B5EF4-FFF2-40B4-BE49-F238E27FC236}">
                <a16:creationId xmlns:a16="http://schemas.microsoft.com/office/drawing/2014/main" id="{F6D00711-AA10-A53C-2014-E5AED4FA04E1}"/>
              </a:ext>
            </a:extLst>
          </p:cNvPr>
          <p:cNvSpPr/>
          <p:nvPr/>
        </p:nvSpPr>
        <p:spPr>
          <a:xfrm>
            <a:off x="205370" y="1740623"/>
            <a:ext cx="6463425" cy="4826953"/>
          </a:xfrm>
          <a:prstGeom prst="roundRect">
            <a:avLst>
              <a:gd name="adj" fmla="val 10928"/>
            </a:avLst>
          </a:prstGeom>
          <a:solidFill>
            <a:schemeClr val="bg1"/>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フローチャート: 手操作入力 43">
            <a:extLst>
              <a:ext uri="{FF2B5EF4-FFF2-40B4-BE49-F238E27FC236}">
                <a16:creationId xmlns:a16="http://schemas.microsoft.com/office/drawing/2014/main" id="{05D7B516-462C-AAB1-7836-6E208E9728F4}"/>
              </a:ext>
            </a:extLst>
          </p:cNvPr>
          <p:cNvSpPr/>
          <p:nvPr/>
        </p:nvSpPr>
        <p:spPr>
          <a:xfrm rot="10800000">
            <a:off x="-7174" y="29082"/>
            <a:ext cx="6887343" cy="1590367"/>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2000"/>
                </a:moveTo>
                <a:cubicBezTo>
                  <a:pt x="3001" y="3406"/>
                  <a:pt x="6667" y="667"/>
                  <a:pt x="10000" y="0"/>
                </a:cubicBezTo>
                <a:lnTo>
                  <a:pt x="10000" y="10000"/>
                </a:lnTo>
                <a:lnTo>
                  <a:pt x="0" y="10000"/>
                </a:lnTo>
                <a:lnTo>
                  <a:pt x="0" y="2000"/>
                </a:ln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HGｺﾞｼｯｸM" panose="020B0609000000000000" pitchFamily="49" charset="-128"/>
              <a:ea typeface="HGｺﾞｼｯｸM" panose="020B0609000000000000" pitchFamily="49" charset="-128"/>
            </a:endParaRPr>
          </a:p>
        </p:txBody>
      </p:sp>
      <p:sp>
        <p:nvSpPr>
          <p:cNvPr id="2" name="正方形/長方形 1">
            <a:extLst>
              <a:ext uri="{FF2B5EF4-FFF2-40B4-BE49-F238E27FC236}">
                <a16:creationId xmlns:a16="http://schemas.microsoft.com/office/drawing/2014/main" id="{57E67D58-4F7A-D4AB-86A6-55F365998AA0}"/>
              </a:ext>
            </a:extLst>
          </p:cNvPr>
          <p:cNvSpPr/>
          <p:nvPr/>
        </p:nvSpPr>
        <p:spPr>
          <a:xfrm>
            <a:off x="0" y="0"/>
            <a:ext cx="6856412" cy="9906000"/>
          </a:xfrm>
          <a:prstGeom prst="rect">
            <a:avLst/>
          </a:prstGeom>
          <a:noFill/>
          <a:ln w="762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ｺﾞｼｯｸM" panose="020B0609000000000000" pitchFamily="49" charset="-128"/>
              <a:ea typeface="HGｺﾞｼｯｸM" panose="020B0609000000000000" pitchFamily="49" charset="-128"/>
            </a:endParaRPr>
          </a:p>
        </p:txBody>
      </p:sp>
      <p:pic>
        <p:nvPicPr>
          <p:cNvPr id="8" name="Picture 2">
            <a:extLst>
              <a:ext uri="{FF2B5EF4-FFF2-40B4-BE49-F238E27FC236}">
                <a16:creationId xmlns:a16="http://schemas.microsoft.com/office/drawing/2014/main" id="{7B4F1FDF-719A-3DCE-51BE-90F44F5A87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1355" y="6796667"/>
            <a:ext cx="2221995" cy="11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テキスト ボックス 34">
            <a:extLst>
              <a:ext uri="{FF2B5EF4-FFF2-40B4-BE49-F238E27FC236}">
                <a16:creationId xmlns:a16="http://schemas.microsoft.com/office/drawing/2014/main" id="{B90E8BC4-DF11-990E-EFFF-A88D5ADA633F}"/>
              </a:ext>
            </a:extLst>
          </p:cNvPr>
          <p:cNvSpPr txBox="1"/>
          <p:nvPr/>
        </p:nvSpPr>
        <p:spPr>
          <a:xfrm>
            <a:off x="-1" y="9676297"/>
            <a:ext cx="6870061" cy="246221"/>
          </a:xfrm>
          <a:prstGeom prst="rect">
            <a:avLst/>
          </a:prstGeom>
          <a:solidFill>
            <a:schemeClr val="tx1"/>
          </a:solidFill>
        </p:spPr>
        <p:txBody>
          <a:bodyPr wrap="square">
            <a:spAutoFit/>
          </a:bodyPr>
          <a:lstStyle/>
          <a:p>
            <a:pPr indent="88900" algn="ctr">
              <a:lnSpc>
                <a:spcPts val="1200"/>
              </a:lnSpc>
            </a:pPr>
            <a:r>
              <a:rPr lang="ja-JP" altLang="ja-JP" sz="10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rPr>
              <a:t>発行日：令和</a:t>
            </a:r>
            <a:r>
              <a:rPr lang="en-US" altLang="ja-JP" sz="10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rPr>
              <a:t>5</a:t>
            </a:r>
            <a:r>
              <a:rPr lang="ja-JP" altLang="ja-JP" sz="10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rPr>
              <a:t>年</a:t>
            </a:r>
            <a:r>
              <a:rPr lang="en-US" altLang="ja-JP" sz="1000" kern="100" dirty="0">
                <a:solidFill>
                  <a:schemeClr val="bg1"/>
                </a:solidFill>
                <a:latin typeface="A-OTF 新丸ゴ Pro R" panose="020F0400000000000000" pitchFamily="34" charset="-128"/>
                <a:ea typeface="A-OTF 新丸ゴ Pro R" panose="020F0400000000000000" pitchFamily="34" charset="-128"/>
                <a:cs typeface="Times New Roman" panose="02020603050405020304" pitchFamily="18" charset="0"/>
              </a:rPr>
              <a:t>8</a:t>
            </a:r>
            <a:r>
              <a:rPr lang="ja-JP" altLang="ja-JP" sz="10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rPr>
              <a:t>月</a:t>
            </a:r>
            <a:r>
              <a:rPr lang="en-US" altLang="ja-JP" sz="1000" kern="100" dirty="0">
                <a:solidFill>
                  <a:schemeClr val="bg1"/>
                </a:solidFill>
                <a:latin typeface="A-OTF 新丸ゴ Pro R" panose="020F0400000000000000" pitchFamily="34" charset="-128"/>
                <a:ea typeface="A-OTF 新丸ゴ Pro R" panose="020F0400000000000000" pitchFamily="34" charset="-128"/>
                <a:cs typeface="Times New Roman" panose="02020603050405020304" pitchFamily="18" charset="0"/>
              </a:rPr>
              <a:t>24</a:t>
            </a:r>
            <a:r>
              <a:rPr lang="ja-JP" altLang="ja-JP" sz="10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rPr>
              <a:t>日　発行：有限会社サービスタクシー、気高町総合支所・鹿野町総合支所（産業建設課</a:t>
            </a:r>
            <a:r>
              <a:rPr lang="ja-JP" altLang="ja-JP" sz="8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rPr>
              <a:t>）</a:t>
            </a:r>
            <a:endParaRPr lang="ja-JP" altLang="ja-JP" sz="3600" kern="100" dirty="0">
              <a:solidFill>
                <a:schemeClr val="bg1"/>
              </a:solidFill>
              <a:effectLst/>
              <a:latin typeface="A-OTF 新丸ゴ Pro R" panose="020F0400000000000000" pitchFamily="34" charset="-128"/>
              <a:ea typeface="A-OTF 新丸ゴ Pro R" panose="020F0400000000000000" pitchFamily="34" charset="-128"/>
              <a:cs typeface="Times New Roman" panose="02020603050405020304" pitchFamily="18" charset="0"/>
            </a:endParaRPr>
          </a:p>
        </p:txBody>
      </p:sp>
      <p:sp>
        <p:nvSpPr>
          <p:cNvPr id="39" name="テキスト ボックス 38">
            <a:extLst>
              <a:ext uri="{FF2B5EF4-FFF2-40B4-BE49-F238E27FC236}">
                <a16:creationId xmlns:a16="http://schemas.microsoft.com/office/drawing/2014/main" id="{4EAFC95C-2136-6C68-58C4-BB75C7647B1B}"/>
              </a:ext>
            </a:extLst>
          </p:cNvPr>
          <p:cNvSpPr txBox="1"/>
          <p:nvPr/>
        </p:nvSpPr>
        <p:spPr>
          <a:xfrm>
            <a:off x="439846" y="2944964"/>
            <a:ext cx="6030225" cy="3462486"/>
          </a:xfrm>
          <a:prstGeom prst="rect">
            <a:avLst/>
          </a:prstGeom>
          <a:noFill/>
        </p:spPr>
        <p:txBody>
          <a:bodyPr wrap="square" rtlCol="0">
            <a:spAutoFit/>
          </a:bodyPr>
          <a:lstStyle/>
          <a:p>
            <a:pPr>
              <a:spcAft>
                <a:spcPts val="600"/>
              </a:spcAft>
            </a:pPr>
            <a:r>
              <a:rPr kumimoji="1" lang="ja-JP" altLang="en-US" sz="1700" b="1" dirty="0">
                <a:latin typeface="BIZ UDPゴシック" panose="020B0400000000000000" pitchFamily="50" charset="-128"/>
                <a:ea typeface="BIZ UDPゴシック" panose="020B0400000000000000" pitchFamily="50" charset="-128"/>
              </a:rPr>
              <a:t>　きらり号をご利用、ご愛顧頂き誠にありがとうございます。</a:t>
            </a:r>
            <a:endParaRPr kumimoji="1" lang="en-US" altLang="ja-JP" sz="1700" b="1"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700" dirty="0">
                <a:latin typeface="BIZ UDPゴシック" panose="020B0400000000000000" pitchFamily="50" charset="-128"/>
                <a:ea typeface="BIZ UDPゴシック" panose="020B0400000000000000" pitchFamily="50" charset="-128"/>
              </a:rPr>
              <a:t>　令和４年１０月から開始した「きらり号」ですが、実証実験期間終了に伴い、</a:t>
            </a:r>
            <a:r>
              <a:rPr kumimoji="1" lang="ja-JP" altLang="en-US" sz="1700" b="1" u="sng" dirty="0">
                <a:latin typeface="BIZ UDPゴシック" panose="020B0400000000000000" pitchFamily="50" charset="-128"/>
                <a:ea typeface="BIZ UDPゴシック" panose="020B0400000000000000" pitchFamily="50" charset="-128"/>
              </a:rPr>
              <a:t>令和</a:t>
            </a:r>
            <a:r>
              <a:rPr kumimoji="1" lang="en-US" altLang="ja-JP" sz="1700" b="1" u="sng" dirty="0">
                <a:latin typeface="BIZ UDPゴシック" panose="020B0400000000000000" pitchFamily="50" charset="-128"/>
                <a:ea typeface="BIZ UDPゴシック" panose="020B0400000000000000" pitchFamily="50" charset="-128"/>
              </a:rPr>
              <a:t>5</a:t>
            </a:r>
            <a:r>
              <a:rPr kumimoji="1" lang="ja-JP" altLang="en-US" sz="1700" b="1" u="sng" dirty="0">
                <a:latin typeface="BIZ UDPゴシック" panose="020B0400000000000000" pitchFamily="50" charset="-128"/>
                <a:ea typeface="BIZ UDPゴシック" panose="020B0400000000000000" pitchFamily="50" charset="-128"/>
              </a:rPr>
              <a:t>年</a:t>
            </a:r>
            <a:r>
              <a:rPr kumimoji="1" lang="en-US" altLang="ja-JP" sz="1700" b="1" u="sng" dirty="0">
                <a:latin typeface="BIZ UDPゴシック" panose="020B0400000000000000" pitchFamily="50" charset="-128"/>
                <a:ea typeface="BIZ UDPゴシック" panose="020B0400000000000000" pitchFamily="50" charset="-128"/>
              </a:rPr>
              <a:t>9</a:t>
            </a:r>
            <a:r>
              <a:rPr kumimoji="1" lang="ja-JP" altLang="en-US" sz="1700" b="1" u="sng" dirty="0">
                <a:latin typeface="BIZ UDPゴシック" panose="020B0400000000000000" pitchFamily="50" charset="-128"/>
                <a:ea typeface="BIZ UDPゴシック" panose="020B0400000000000000" pitchFamily="50" charset="-128"/>
              </a:rPr>
              <a:t>月末をもって運行を終了します。</a:t>
            </a:r>
            <a:r>
              <a:rPr kumimoji="1" lang="en-US" altLang="ja-JP" sz="1700" b="1" u="sng" dirty="0">
                <a:latin typeface="BIZ UDPゴシック" panose="020B0400000000000000" pitchFamily="50" charset="-128"/>
                <a:ea typeface="BIZ UDPゴシック" panose="020B0400000000000000" pitchFamily="50" charset="-128"/>
              </a:rPr>
              <a:t>1</a:t>
            </a:r>
            <a:r>
              <a:rPr kumimoji="1" lang="ja-JP" altLang="en-US" sz="1700" b="1" u="sng" dirty="0">
                <a:latin typeface="BIZ UDPゴシック" panose="020B0400000000000000" pitchFamily="50" charset="-128"/>
                <a:ea typeface="BIZ UDPゴシック" panose="020B0400000000000000" pitchFamily="50" charset="-128"/>
              </a:rPr>
              <a:t>年間大変ありがとうございました。</a:t>
            </a:r>
            <a:endParaRPr kumimoji="1" lang="en-US" altLang="ja-JP" sz="17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700" dirty="0">
                <a:latin typeface="BIZ UDPゴシック" panose="020B0400000000000000" pitchFamily="50" charset="-128"/>
                <a:ea typeface="BIZ UDPゴシック" panose="020B0400000000000000" pitchFamily="50" charset="-128"/>
              </a:rPr>
              <a:t>　この実証実験を通じて、地域の移動ニーズや移動に困っている人の状況、バスではない乗合交通を運行する上での課題等を把握できた他、</a:t>
            </a:r>
            <a:r>
              <a:rPr kumimoji="1" lang="ja-JP" altLang="en-US" sz="1700" b="1" u="sng" dirty="0">
                <a:latin typeface="BIZ UDPゴシック" panose="020B0400000000000000" pitchFamily="50" charset="-128"/>
                <a:ea typeface="BIZ UDPゴシック" panose="020B0400000000000000" pitchFamily="50" charset="-128"/>
              </a:rPr>
              <a:t>移動回数の増加を図り、地域で生活交通を盛り上げるための土台</a:t>
            </a:r>
            <a:r>
              <a:rPr kumimoji="1" lang="ja-JP" altLang="en-US" sz="1700" dirty="0">
                <a:latin typeface="BIZ UDPゴシック" panose="020B0400000000000000" pitchFamily="50" charset="-128"/>
                <a:ea typeface="BIZ UDPゴシック" panose="020B0400000000000000" pitchFamily="50" charset="-128"/>
              </a:rPr>
              <a:t>ができました。</a:t>
            </a:r>
            <a:endParaRPr kumimoji="1" lang="en-US" altLang="ja-JP" sz="1700" dirty="0">
              <a:latin typeface="BIZ UDPゴシック" panose="020B0400000000000000" pitchFamily="50" charset="-128"/>
              <a:ea typeface="BIZ UDPゴシック" panose="020B0400000000000000" pitchFamily="50" charset="-128"/>
            </a:endParaRPr>
          </a:p>
          <a:p>
            <a:pPr>
              <a:spcAft>
                <a:spcPts val="600"/>
              </a:spcAft>
            </a:pPr>
            <a:r>
              <a:rPr kumimoji="1" lang="ja-JP" altLang="en-US" sz="1700" dirty="0">
                <a:latin typeface="BIZ UDPゴシック" panose="020B0400000000000000" pitchFamily="50" charset="-128"/>
                <a:ea typeface="BIZ UDPゴシック" panose="020B0400000000000000" pitchFamily="50" charset="-128"/>
              </a:rPr>
              <a:t>　今後は、鳥取市及び各総合支所が中心となり、実証結果を整理し、今後の気高町・鹿野町における地域に最適な生活交通確保策や交通空白地への対応について、</a:t>
            </a:r>
            <a:r>
              <a:rPr kumimoji="1" lang="ja-JP" altLang="en-US" sz="1700" b="1" u="sng" dirty="0">
                <a:latin typeface="BIZ UDPゴシック" panose="020B0400000000000000" pitchFamily="50" charset="-128"/>
                <a:ea typeface="BIZ UDPゴシック" panose="020B0400000000000000" pitchFamily="50" charset="-128"/>
              </a:rPr>
              <a:t>気高町鹿野町地域生活交通会議での議論を通じて検討</a:t>
            </a:r>
            <a:r>
              <a:rPr kumimoji="1" lang="ja-JP" altLang="en-US" sz="1700" dirty="0">
                <a:latin typeface="BIZ UDPゴシック" panose="020B0400000000000000" pitchFamily="50" charset="-128"/>
                <a:ea typeface="BIZ UDPゴシック" panose="020B0400000000000000" pitchFamily="50" charset="-128"/>
              </a:rPr>
              <a:t>していきます</a:t>
            </a:r>
            <a:r>
              <a:rPr kumimoji="1" lang="ja-JP" altLang="en-US" sz="1600" dirty="0">
                <a:latin typeface="BIZ UDPゴシック" panose="020B0400000000000000" pitchFamily="50" charset="-128"/>
                <a:ea typeface="BIZ UDPゴシック" panose="020B0400000000000000" pitchFamily="50" charset="-128"/>
              </a:rPr>
              <a:t>。</a:t>
            </a:r>
            <a:endParaRPr kumimoji="1" lang="ja-JP" altLang="en-US" dirty="0">
              <a:latin typeface="HGｺﾞｼｯｸM" panose="020B0609000000000000" pitchFamily="49" charset="-128"/>
              <a:ea typeface="HGｺﾞｼｯｸM" panose="020B0609000000000000" pitchFamily="49" charset="-128"/>
            </a:endParaRPr>
          </a:p>
        </p:txBody>
      </p:sp>
      <p:pic>
        <p:nvPicPr>
          <p:cNvPr id="45" name="Picture 2">
            <a:extLst>
              <a:ext uri="{FF2B5EF4-FFF2-40B4-BE49-F238E27FC236}">
                <a16:creationId xmlns:a16="http://schemas.microsoft.com/office/drawing/2014/main" id="{16B94B3C-E68D-7507-8BD9-BB483D4F9F7B}"/>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71161" t="10379" r="1765" b="9860"/>
          <a:stretch/>
        </p:blipFill>
        <p:spPr bwMode="auto">
          <a:xfrm>
            <a:off x="4529757" y="270383"/>
            <a:ext cx="2139039" cy="744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52" name="テキスト ボックス 2">
            <a:extLst>
              <a:ext uri="{FF2B5EF4-FFF2-40B4-BE49-F238E27FC236}">
                <a16:creationId xmlns:a16="http://schemas.microsoft.com/office/drawing/2014/main" id="{BDB6D6CC-A04E-E88A-ED21-60415C3AD52A}"/>
              </a:ext>
            </a:extLst>
          </p:cNvPr>
          <p:cNvSpPr txBox="1">
            <a:spLocks noChangeArrowheads="1"/>
          </p:cNvSpPr>
          <p:nvPr/>
        </p:nvSpPr>
        <p:spPr bwMode="auto">
          <a:xfrm>
            <a:off x="4995505" y="292562"/>
            <a:ext cx="542925" cy="66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ts val="2325"/>
              </a:lnSpc>
              <a:spcBef>
                <a:spcPct val="0"/>
              </a:spcBef>
              <a:spcAft>
                <a:spcPct val="0"/>
              </a:spcAft>
              <a:buClrTx/>
              <a:buSzTx/>
              <a:buFontTx/>
              <a:buNone/>
              <a:tabLst/>
            </a:pPr>
            <a:r>
              <a:rPr lang="en-US" altLang="ja-JP" sz="1300" dirty="0">
                <a:solidFill>
                  <a:srgbClr val="FFFFFF"/>
                </a:solidFill>
                <a:latin typeface="HGｺﾞｼｯｸM" panose="020B0609000000000000" pitchFamily="49" charset="-128"/>
                <a:ea typeface="HGｺﾞｼｯｸM" panose="020B0609000000000000" pitchFamily="49" charset="-128"/>
              </a:rPr>
              <a:t>5</a:t>
            </a:r>
            <a:endParaRPr kumimoji="0" lang="en-US" altLang="ja-JP" sz="1300" b="0" i="0" u="none" strike="noStrike" cap="none" normalizeH="0" baseline="0" dirty="0">
              <a:ln>
                <a:noFill/>
              </a:ln>
              <a:solidFill>
                <a:srgbClr val="FFFFFF"/>
              </a:solidFill>
              <a:effectLst/>
              <a:latin typeface="HGｺﾞｼｯｸM" panose="020B0609000000000000" pitchFamily="49" charset="-128"/>
              <a:ea typeface="HGｺﾞｼｯｸM" panose="020B0609000000000000" pitchFamily="49" charset="-128"/>
            </a:endParaRPr>
          </a:p>
          <a:p>
            <a:pPr marL="0" marR="0" lvl="0" indent="0" algn="ctr" defTabSz="914400" rtl="0" eaLnBrk="0" fontAlgn="base" latinLnBrk="0" hangingPunct="0">
              <a:lnSpc>
                <a:spcPts val="2325"/>
              </a:lnSpc>
              <a:spcBef>
                <a:spcPct val="0"/>
              </a:spcBef>
              <a:spcAft>
                <a:spcPct val="0"/>
              </a:spcAft>
              <a:buClrTx/>
              <a:buSzTx/>
              <a:buFontTx/>
              <a:buNone/>
              <a:tabLst/>
            </a:pPr>
            <a:r>
              <a:rPr lang="ja-JP" altLang="en-US" sz="1300" dirty="0">
                <a:solidFill>
                  <a:srgbClr val="FFFFFF"/>
                </a:solidFill>
                <a:latin typeface="HGｺﾞｼｯｸM" panose="020B0609000000000000" pitchFamily="49" charset="-128"/>
                <a:ea typeface="HGｺﾞｼｯｸM" panose="020B0609000000000000" pitchFamily="49" charset="-128"/>
              </a:rPr>
              <a:t>８</a:t>
            </a:r>
            <a:endParaRPr kumimoji="0" lang="ja-JP" altLang="ja-JP" sz="18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p:txBody>
      </p:sp>
      <p:sp>
        <p:nvSpPr>
          <p:cNvPr id="1053" name="Text Box 10">
            <a:extLst>
              <a:ext uri="{FF2B5EF4-FFF2-40B4-BE49-F238E27FC236}">
                <a16:creationId xmlns:a16="http://schemas.microsoft.com/office/drawing/2014/main" id="{594EE0CE-C0A7-366D-F801-2C54D8525FA9}"/>
              </a:ext>
            </a:extLst>
          </p:cNvPr>
          <p:cNvSpPr txBox="1">
            <a:spLocks noChangeArrowheads="1"/>
          </p:cNvSpPr>
          <p:nvPr/>
        </p:nvSpPr>
        <p:spPr bwMode="auto">
          <a:xfrm>
            <a:off x="6147893" y="499820"/>
            <a:ext cx="728161"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74295" tIns="8890" rIns="74295" bIns="889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ja-JP" sz="2800" b="1" i="1" dirty="0">
                <a:latin typeface="HGｺﾞｼｯｸM" panose="020B0609000000000000" pitchFamily="49" charset="-128"/>
                <a:ea typeface="HGｺﾞｼｯｸM" panose="020B0609000000000000" pitchFamily="49" charset="-128"/>
              </a:rPr>
              <a:t>10</a:t>
            </a:r>
            <a:endParaRPr kumimoji="0" lang="ja-JP" altLang="ja-JP" sz="2800" b="0" i="0" u="none" strike="noStrike" cap="none" normalizeH="0" baseline="0" dirty="0">
              <a:ln>
                <a:noFill/>
              </a:ln>
              <a:solidFill>
                <a:schemeClr val="tx1"/>
              </a:solidFill>
              <a:effectLst/>
              <a:latin typeface="HGｺﾞｼｯｸM" panose="020B0609000000000000" pitchFamily="49" charset="-128"/>
              <a:ea typeface="HGｺﾞｼｯｸM" panose="020B0609000000000000" pitchFamily="49" charset="-128"/>
            </a:endParaRPr>
          </a:p>
        </p:txBody>
      </p:sp>
      <p:grpSp>
        <p:nvGrpSpPr>
          <p:cNvPr id="3" name="グループ化 2">
            <a:extLst>
              <a:ext uri="{FF2B5EF4-FFF2-40B4-BE49-F238E27FC236}">
                <a16:creationId xmlns:a16="http://schemas.microsoft.com/office/drawing/2014/main" id="{818A00C6-3CB4-F177-0DA7-9745F61DE8D0}"/>
              </a:ext>
            </a:extLst>
          </p:cNvPr>
          <p:cNvGrpSpPr/>
          <p:nvPr/>
        </p:nvGrpSpPr>
        <p:grpSpPr>
          <a:xfrm>
            <a:off x="32658" y="8414583"/>
            <a:ext cx="6836266" cy="1226354"/>
            <a:chOff x="33794" y="7280941"/>
            <a:chExt cx="6836266" cy="1226354"/>
          </a:xfrm>
        </p:grpSpPr>
        <p:sp>
          <p:nvSpPr>
            <p:cNvPr id="4" name="正方形/長方形 3">
              <a:extLst>
                <a:ext uri="{FF2B5EF4-FFF2-40B4-BE49-F238E27FC236}">
                  <a16:creationId xmlns:a16="http://schemas.microsoft.com/office/drawing/2014/main" id="{1BDE732F-E972-B70A-B29A-6A2A08A8FCAC}"/>
                </a:ext>
              </a:extLst>
            </p:cNvPr>
            <p:cNvSpPr/>
            <p:nvPr/>
          </p:nvSpPr>
          <p:spPr>
            <a:xfrm>
              <a:off x="64026" y="7280941"/>
              <a:ext cx="6764296" cy="1222789"/>
            </a:xfrm>
            <a:prstGeom prst="rect">
              <a:avLst/>
            </a:prstGeom>
            <a:solidFill>
              <a:schemeClr val="bg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F97556B9-5D4C-7A3B-6514-53A8DA3F3FD9}"/>
                </a:ext>
              </a:extLst>
            </p:cNvPr>
            <p:cNvSpPr txBox="1"/>
            <p:nvPr/>
          </p:nvSpPr>
          <p:spPr>
            <a:xfrm>
              <a:off x="33794" y="7801232"/>
              <a:ext cx="2562083" cy="333489"/>
            </a:xfrm>
            <a:prstGeom prst="rect">
              <a:avLst/>
            </a:prstGeom>
            <a:noFill/>
          </p:spPr>
          <p:txBody>
            <a:bodyPr wrap="square">
              <a:spAutoFit/>
            </a:bodyPr>
            <a:lstStyle/>
            <a:p>
              <a:pPr indent="62865" algn="just">
                <a:lnSpc>
                  <a:spcPts val="2200"/>
                </a:lnSpc>
                <a:spcAft>
                  <a:spcPts val="300"/>
                </a:spcAft>
              </a:pPr>
              <a:r>
                <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気高町総合支所</a:t>
              </a:r>
              <a:r>
                <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産業建設課</a:t>
              </a:r>
              <a:r>
                <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7" name="テキスト ボックス 6">
              <a:extLst>
                <a:ext uri="{FF2B5EF4-FFF2-40B4-BE49-F238E27FC236}">
                  <a16:creationId xmlns:a16="http://schemas.microsoft.com/office/drawing/2014/main" id="{B74B1B04-EAD2-70D2-18AF-B1F7FC56FFBB}"/>
                </a:ext>
              </a:extLst>
            </p:cNvPr>
            <p:cNvSpPr txBox="1"/>
            <p:nvPr/>
          </p:nvSpPr>
          <p:spPr>
            <a:xfrm>
              <a:off x="2467772" y="7349292"/>
              <a:ext cx="3101507" cy="400110"/>
            </a:xfrm>
            <a:prstGeom prst="rect">
              <a:avLst/>
            </a:prstGeom>
            <a:noFill/>
          </p:spPr>
          <p:txBody>
            <a:bodyPr wrap="square">
              <a:spAutoFit/>
            </a:bodyPr>
            <a:lstStyle/>
            <a:p>
              <a:pPr indent="62865" algn="just">
                <a:spcBef>
                  <a:spcPts val="400"/>
                </a:spcBef>
              </a:pPr>
              <a:r>
                <a:rPr kumimoji="1" lang="ja-JP" altLang="en-US" sz="2000" dirty="0">
                  <a:latin typeface="BIZ UDPゴシック" panose="020B0400000000000000" pitchFamily="50" charset="-128"/>
                  <a:ea typeface="BIZ UDPゴシック" panose="020B0400000000000000" pitchFamily="50" charset="-128"/>
                </a:rPr>
                <a:t>☎</a:t>
              </a:r>
              <a:r>
                <a:rPr lang="en-US" altLang="ja-JP" sz="20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0857-30-4303</a:t>
              </a:r>
              <a:endParaRPr lang="ja-JP" altLang="ja-JP" sz="2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0" name="テキスト ボックス 9">
              <a:extLst>
                <a:ext uri="{FF2B5EF4-FFF2-40B4-BE49-F238E27FC236}">
                  <a16:creationId xmlns:a16="http://schemas.microsoft.com/office/drawing/2014/main" id="{97B0F2AF-FDA6-2A07-6E45-B01123A53A45}"/>
                </a:ext>
              </a:extLst>
            </p:cNvPr>
            <p:cNvSpPr txBox="1"/>
            <p:nvPr/>
          </p:nvSpPr>
          <p:spPr>
            <a:xfrm>
              <a:off x="40266" y="8140378"/>
              <a:ext cx="4836123" cy="329770"/>
            </a:xfrm>
            <a:prstGeom prst="rect">
              <a:avLst/>
            </a:prstGeom>
            <a:noFill/>
          </p:spPr>
          <p:txBody>
            <a:bodyPr wrap="square">
              <a:spAutoFit/>
            </a:bodyPr>
            <a:lstStyle/>
            <a:p>
              <a:pPr indent="62865" algn="just">
                <a:lnSpc>
                  <a:spcPts val="2200"/>
                </a:lnSpc>
                <a:spcAft>
                  <a:spcPts val="300"/>
                </a:spcAft>
              </a:pPr>
              <a:r>
                <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鹿野町総合支所</a:t>
              </a:r>
              <a:r>
                <a:rPr lang="en-US"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4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産業建設課</a:t>
              </a:r>
              <a:endParaRPr lang="ja-JP" altLang="ja-JP"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
          <p:nvSpPr>
            <p:cNvPr id="11" name="テキスト ボックス 10">
              <a:extLst>
                <a:ext uri="{FF2B5EF4-FFF2-40B4-BE49-F238E27FC236}">
                  <a16:creationId xmlns:a16="http://schemas.microsoft.com/office/drawing/2014/main" id="{F17F5948-4556-2CBE-B89C-F419AC3698FA}"/>
                </a:ext>
              </a:extLst>
            </p:cNvPr>
            <p:cNvSpPr txBox="1"/>
            <p:nvPr/>
          </p:nvSpPr>
          <p:spPr>
            <a:xfrm>
              <a:off x="5213715" y="7294628"/>
              <a:ext cx="1656345" cy="461665"/>
            </a:xfrm>
            <a:prstGeom prst="rect">
              <a:avLst/>
            </a:prstGeom>
            <a:noFill/>
          </p:spPr>
          <p:txBody>
            <a:bodyPr wrap="square">
              <a:spAutoFit/>
            </a:bodyPr>
            <a:lstStyle/>
            <a:p>
              <a:r>
                <a:rPr lang="ja-JP" altLang="en-US"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受付時間</a:t>
              </a:r>
              <a:r>
                <a:rPr lang="en-US" altLang="ja-JP"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
              </a:r>
              <a:br>
                <a:rPr lang="en-US" altLang="ja-JP"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br>
              <a:r>
                <a:rPr lang="ja-JP" altLang="en-US"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a:t>
              </a:r>
              <a:r>
                <a:rPr lang="ja-JP" altLang="ja-JP"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平日</a:t>
              </a:r>
              <a:r>
                <a:rPr lang="en-US" altLang="ja-JP"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 7</a:t>
              </a:r>
              <a:r>
                <a:rPr lang="ja-JP" altLang="en-US"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時</a:t>
              </a:r>
              <a:r>
                <a:rPr lang="ja-JP" altLang="ja-JP"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a:t>
              </a:r>
              <a:r>
                <a:rPr lang="en-US" altLang="ja-JP"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17</a:t>
              </a:r>
              <a:r>
                <a:rPr lang="ja-JP" altLang="en-US" sz="12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時）</a:t>
              </a:r>
              <a:endParaRPr lang="ja-JP" altLang="en-US" sz="1200" b="1"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C7F512E6-70FE-AB73-62B7-AA6B84E67F0C}"/>
                </a:ext>
              </a:extLst>
            </p:cNvPr>
            <p:cNvSpPr txBox="1"/>
            <p:nvPr/>
          </p:nvSpPr>
          <p:spPr>
            <a:xfrm>
              <a:off x="64026" y="7352152"/>
              <a:ext cx="2894390" cy="400110"/>
            </a:xfrm>
            <a:prstGeom prst="rect">
              <a:avLst/>
            </a:prstGeom>
            <a:noFill/>
          </p:spPr>
          <p:txBody>
            <a:bodyPr wrap="square">
              <a:spAutoFit/>
            </a:bodyPr>
            <a:lstStyle/>
            <a:p>
              <a:r>
                <a:rPr lang="en-US" altLang="ja-JP" sz="16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a:t>
              </a:r>
              <a:r>
                <a:rPr lang="en-US" altLang="ja-JP"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ja-JP" sz="20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サービスタクシー</a:t>
              </a:r>
              <a:r>
                <a:rPr lang="ja-JP" altLang="en-US"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r>
                <a:rPr lang="ja-JP" altLang="en-US" sz="1600" b="1"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 </a:t>
              </a:r>
              <a:endParaRPr lang="ja-JP" altLang="en-US" sz="1600" b="1" dirty="0">
                <a:latin typeface="BIZ UDPゴシック" panose="020B0400000000000000" pitchFamily="50" charset="-128"/>
                <a:ea typeface="BIZ UDPゴシック" panose="020B0400000000000000" pitchFamily="50" charset="-128"/>
              </a:endParaRPr>
            </a:p>
          </p:txBody>
        </p:sp>
        <p:sp>
          <p:nvSpPr>
            <p:cNvPr id="17" name="テキスト ボックス 16">
              <a:extLst>
                <a:ext uri="{FF2B5EF4-FFF2-40B4-BE49-F238E27FC236}">
                  <a16:creationId xmlns:a16="http://schemas.microsoft.com/office/drawing/2014/main" id="{4743698B-8EC8-4752-F32C-EDC302AA8B2B}"/>
                </a:ext>
              </a:extLst>
            </p:cNvPr>
            <p:cNvSpPr txBox="1"/>
            <p:nvPr/>
          </p:nvSpPr>
          <p:spPr>
            <a:xfrm>
              <a:off x="2531114" y="7783532"/>
              <a:ext cx="1651414"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a:t>
              </a:r>
              <a:r>
                <a:rPr lang="en-US" altLang="ja-JP" sz="18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 30-8676</a:t>
              </a:r>
              <a:endParaRPr kumimoji="1" lang="ja-JP" altLang="en-US" dirty="0">
                <a:latin typeface="BIZ UDPゴシック" panose="020B0400000000000000" pitchFamily="50" charset="-128"/>
                <a:ea typeface="BIZ UDPゴシック" panose="020B0400000000000000" pitchFamily="50" charset="-128"/>
              </a:endParaRPr>
            </a:p>
          </p:txBody>
        </p:sp>
        <p:sp>
          <p:nvSpPr>
            <p:cNvPr id="18" name="テキスト ボックス 17">
              <a:extLst>
                <a:ext uri="{FF2B5EF4-FFF2-40B4-BE49-F238E27FC236}">
                  <a16:creationId xmlns:a16="http://schemas.microsoft.com/office/drawing/2014/main" id="{10099420-4F6E-BFAF-F3F2-ED6F8A475EF3}"/>
                </a:ext>
              </a:extLst>
            </p:cNvPr>
            <p:cNvSpPr txBox="1"/>
            <p:nvPr/>
          </p:nvSpPr>
          <p:spPr>
            <a:xfrm>
              <a:off x="2542866" y="8137963"/>
              <a:ext cx="1651414" cy="369332"/>
            </a:xfrm>
            <a:prstGeom prst="rect">
              <a:avLst/>
            </a:prstGeom>
            <a:noFill/>
          </p:spPr>
          <p:txBody>
            <a:bodyPr wrap="none" rtlCol="0">
              <a:spAutoFit/>
            </a:bodyPr>
            <a:lstStyle/>
            <a:p>
              <a:r>
                <a:rPr kumimoji="1" lang="ja-JP" altLang="en-US" dirty="0">
                  <a:latin typeface="BIZ UDPゴシック" panose="020B0400000000000000" pitchFamily="50" charset="-128"/>
                  <a:ea typeface="BIZ UDPゴシック" panose="020B0400000000000000" pitchFamily="50" charset="-128"/>
                </a:rPr>
                <a:t>☎</a:t>
              </a:r>
              <a:r>
                <a:rPr lang="en-US" altLang="ja-JP" sz="1800" b="1" kern="100" dirty="0">
                  <a:effectLst/>
                  <a:latin typeface="BIZ UDPゴシック" panose="020B0400000000000000" pitchFamily="50" charset="-128"/>
                  <a:ea typeface="BIZ UDPゴシック" panose="020B0400000000000000" pitchFamily="50" charset="-128"/>
                  <a:cs typeface="Segoe UI Symbol" panose="020B0502040204020203" pitchFamily="34" charset="0"/>
                </a:rPr>
                <a:t> 30-8686</a:t>
              </a:r>
              <a:endParaRPr kumimoji="1" lang="ja-JP" altLang="en-US"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0D99F288-7F7D-0BB7-B167-3737E23294C1}"/>
                </a:ext>
              </a:extLst>
            </p:cNvPr>
            <p:cNvSpPr txBox="1"/>
            <p:nvPr/>
          </p:nvSpPr>
          <p:spPr>
            <a:xfrm>
              <a:off x="4436764" y="7764622"/>
              <a:ext cx="2284043" cy="692497"/>
            </a:xfrm>
            <a:prstGeom prst="rect">
              <a:avLst/>
            </a:prstGeom>
            <a:solidFill>
              <a:schemeClr val="tx1">
                <a:lumMod val="95000"/>
                <a:lumOff val="5000"/>
              </a:schemeClr>
            </a:solidFill>
          </p:spPr>
          <p:txBody>
            <a:bodyPr wrap="square" rtlCol="0">
              <a:spAutoFit/>
            </a:bodyPr>
            <a:lstStyle/>
            <a:p>
              <a:r>
                <a:rPr kumimoji="1" lang="ja-JP" altLang="en-US" sz="1300" b="1" dirty="0">
                  <a:solidFill>
                    <a:schemeClr val="bg1"/>
                  </a:solidFill>
                  <a:latin typeface="BIZ UDPゴシック" panose="020B0400000000000000" pitchFamily="50" charset="-128"/>
                  <a:ea typeface="BIZ UDPゴシック" panose="020B0400000000000000" pitchFamily="50" charset="-128"/>
                </a:rPr>
                <a:t>利用登録や運行内容（運行日や運行エリア）等、お気軽にお問い合わせください。</a:t>
              </a:r>
            </a:p>
          </p:txBody>
        </p:sp>
      </p:grpSp>
      <p:sp>
        <p:nvSpPr>
          <p:cNvPr id="21" name="テキスト ボックス 20">
            <a:extLst>
              <a:ext uri="{FF2B5EF4-FFF2-40B4-BE49-F238E27FC236}">
                <a16:creationId xmlns:a16="http://schemas.microsoft.com/office/drawing/2014/main" id="{11CABEE1-0453-F492-4729-14AD19C8AAEC}"/>
              </a:ext>
            </a:extLst>
          </p:cNvPr>
          <p:cNvSpPr txBox="1"/>
          <p:nvPr/>
        </p:nvSpPr>
        <p:spPr>
          <a:xfrm>
            <a:off x="61434" y="8001897"/>
            <a:ext cx="6743552" cy="451901"/>
          </a:xfrm>
          <a:prstGeom prst="roundRect">
            <a:avLst>
              <a:gd name="adj" fmla="val 29855"/>
            </a:avLst>
          </a:prstGeom>
          <a:solidFill>
            <a:schemeClr val="tx1">
              <a:lumMod val="85000"/>
              <a:lumOff val="15000"/>
            </a:schemeClr>
          </a:solidFill>
          <a:ln w="28575">
            <a:noFill/>
          </a:ln>
        </p:spPr>
        <p:txBody>
          <a:bodyPr wrap="square" rtlCol="0">
            <a:spAutoFit/>
          </a:bodyPr>
          <a:lstStyle/>
          <a:p>
            <a:pPr algn="ctr">
              <a:lnSpc>
                <a:spcPts val="2600"/>
              </a:lnSpc>
            </a:pPr>
            <a:r>
              <a:rPr kumimoji="1" lang="ja-JP" altLang="en-US" b="1" dirty="0">
                <a:solidFill>
                  <a:schemeClr val="bg1"/>
                </a:solidFill>
                <a:latin typeface="BIZ UDPゴシック" panose="020B0400000000000000" pitchFamily="50" charset="-128"/>
                <a:ea typeface="BIZ UDPゴシック" panose="020B0400000000000000" pitchFamily="50" charset="-128"/>
              </a:rPr>
              <a:t>「きらり号」の運行についてのお問い合せ先</a:t>
            </a:r>
          </a:p>
        </p:txBody>
      </p:sp>
      <p:pic>
        <p:nvPicPr>
          <p:cNvPr id="28" name="図 27">
            <a:extLst>
              <a:ext uri="{FF2B5EF4-FFF2-40B4-BE49-F238E27FC236}">
                <a16:creationId xmlns:a16="http://schemas.microsoft.com/office/drawing/2014/main" id="{2962C4C9-33EC-BF76-6495-23CF7E096045}"/>
              </a:ext>
            </a:extLst>
          </p:cNvPr>
          <p:cNvPicPr>
            <a:picLocks noChangeAspect="1"/>
          </p:cNvPicPr>
          <p:nvPr/>
        </p:nvPicPr>
        <p:blipFill rotWithShape="1">
          <a:blip r:embed="rId5">
            <a:biLevel thresh="50000"/>
          </a:blip>
          <a:srcRect l="3631"/>
          <a:stretch/>
        </p:blipFill>
        <p:spPr>
          <a:xfrm>
            <a:off x="62614" y="432067"/>
            <a:ext cx="3437388" cy="895871"/>
          </a:xfrm>
          <a:prstGeom prst="rect">
            <a:avLst/>
          </a:prstGeom>
        </p:spPr>
      </p:pic>
      <p:pic>
        <p:nvPicPr>
          <p:cNvPr id="29" name="図 28">
            <a:extLst>
              <a:ext uri="{FF2B5EF4-FFF2-40B4-BE49-F238E27FC236}">
                <a16:creationId xmlns:a16="http://schemas.microsoft.com/office/drawing/2014/main" id="{31574503-AC6F-27B2-E83E-742B9F416921}"/>
              </a:ext>
            </a:extLst>
          </p:cNvPr>
          <p:cNvPicPr>
            <a:picLocks noChangeAspect="1"/>
          </p:cNvPicPr>
          <p:nvPr/>
        </p:nvPicPr>
        <p:blipFill>
          <a:blip r:embed="rId6"/>
          <a:stretch>
            <a:fillRect/>
          </a:stretch>
        </p:blipFill>
        <p:spPr>
          <a:xfrm>
            <a:off x="3228492" y="544226"/>
            <a:ext cx="1261981" cy="755970"/>
          </a:xfrm>
          <a:prstGeom prst="rect">
            <a:avLst/>
          </a:prstGeom>
        </p:spPr>
      </p:pic>
      <p:pic>
        <p:nvPicPr>
          <p:cNvPr id="30" name="図 29">
            <a:extLst>
              <a:ext uri="{FF2B5EF4-FFF2-40B4-BE49-F238E27FC236}">
                <a16:creationId xmlns:a16="http://schemas.microsoft.com/office/drawing/2014/main" id="{521FAA2A-E384-39DB-9EA3-2A76086CACA7}"/>
              </a:ext>
            </a:extLst>
          </p:cNvPr>
          <p:cNvPicPr>
            <a:picLocks noChangeAspect="1"/>
          </p:cNvPicPr>
          <p:nvPr/>
        </p:nvPicPr>
        <p:blipFill>
          <a:blip r:embed="rId7"/>
          <a:stretch>
            <a:fillRect/>
          </a:stretch>
        </p:blipFill>
        <p:spPr>
          <a:xfrm>
            <a:off x="192231" y="9961"/>
            <a:ext cx="3475021" cy="536494"/>
          </a:xfrm>
          <a:prstGeom prst="rect">
            <a:avLst/>
          </a:prstGeom>
        </p:spPr>
      </p:pic>
      <p:sp>
        <p:nvSpPr>
          <p:cNvPr id="33" name="テキスト ボックス 32">
            <a:extLst>
              <a:ext uri="{FF2B5EF4-FFF2-40B4-BE49-F238E27FC236}">
                <a16:creationId xmlns:a16="http://schemas.microsoft.com/office/drawing/2014/main" id="{C9C66A11-38DC-ACD3-9DCD-BC7FEDAC1D20}"/>
              </a:ext>
            </a:extLst>
          </p:cNvPr>
          <p:cNvSpPr txBox="1"/>
          <p:nvPr/>
        </p:nvSpPr>
        <p:spPr>
          <a:xfrm>
            <a:off x="1475762" y="1952294"/>
            <a:ext cx="5389228" cy="809965"/>
          </a:xfrm>
          <a:prstGeom prst="rect">
            <a:avLst/>
          </a:prstGeom>
          <a:noFill/>
          <a:ln w="28575">
            <a:noFill/>
          </a:ln>
        </p:spPr>
        <p:txBody>
          <a:bodyPr wrap="square" rtlCol="0">
            <a:spAutoFit/>
          </a:bodyPr>
          <a:lstStyle/>
          <a:p>
            <a:pPr>
              <a:lnSpc>
                <a:spcPts val="3000"/>
              </a:lnSpc>
            </a:pPr>
            <a:r>
              <a:rPr kumimoji="1" lang="ja-JP" altLang="en-US" sz="2400" b="1" u="sng" dirty="0">
                <a:latin typeface="BIZ UDPゴシック" panose="020B0400000000000000" pitchFamily="50" charset="-128"/>
                <a:ea typeface="BIZ UDPゴシック" panose="020B0400000000000000" pitchFamily="50" charset="-128"/>
              </a:rPr>
              <a:t>「きらり号」の実証実験・運行は</a:t>
            </a:r>
            <a:endParaRPr kumimoji="1" lang="en-US" altLang="ja-JP" sz="2400" b="1" u="sng" dirty="0">
              <a:latin typeface="BIZ UDPゴシック" panose="020B0400000000000000" pitchFamily="50" charset="-128"/>
              <a:ea typeface="BIZ UDPゴシック" panose="020B0400000000000000" pitchFamily="50" charset="-128"/>
            </a:endParaRPr>
          </a:p>
          <a:p>
            <a:pPr>
              <a:lnSpc>
                <a:spcPts val="3000"/>
              </a:lnSpc>
            </a:pPr>
            <a:r>
              <a:rPr kumimoji="1" lang="ja-JP" altLang="en-US" sz="2400" b="1" u="sng" dirty="0">
                <a:latin typeface="BIZ UDPゴシック" panose="020B0400000000000000" pitchFamily="50" charset="-128"/>
                <a:ea typeface="BIZ UDPゴシック" panose="020B0400000000000000" pitchFamily="50" charset="-128"/>
              </a:rPr>
              <a:t>令和５年９月</a:t>
            </a:r>
            <a:r>
              <a:rPr kumimoji="1" lang="en-US" altLang="ja-JP" sz="2400" b="1" u="sng" dirty="0">
                <a:latin typeface="BIZ UDPゴシック" panose="020B0400000000000000" pitchFamily="50" charset="-128"/>
                <a:ea typeface="BIZ UDPゴシック" panose="020B0400000000000000" pitchFamily="50" charset="-128"/>
              </a:rPr>
              <a:t>29</a:t>
            </a:r>
            <a:r>
              <a:rPr kumimoji="1" lang="ja-JP" altLang="en-US" sz="2400" b="1" u="sng" dirty="0">
                <a:latin typeface="BIZ UDPゴシック" panose="020B0400000000000000" pitchFamily="50" charset="-128"/>
                <a:ea typeface="BIZ UDPゴシック" panose="020B0400000000000000" pitchFamily="50" charset="-128"/>
              </a:rPr>
              <a:t>日（金）で終了します</a:t>
            </a:r>
            <a:endParaRPr kumimoji="1" lang="en-US" altLang="ja-JP" sz="2400" b="1" u="sng" dirty="0">
              <a:latin typeface="BIZ UDPゴシック" panose="020B0400000000000000" pitchFamily="50" charset="-128"/>
              <a:ea typeface="BIZ UDPゴシック" panose="020B0400000000000000" pitchFamily="50" charset="-128"/>
            </a:endParaRPr>
          </a:p>
        </p:txBody>
      </p:sp>
      <p:grpSp>
        <p:nvGrpSpPr>
          <p:cNvPr id="25" name="グループ化 24">
            <a:extLst>
              <a:ext uri="{FF2B5EF4-FFF2-40B4-BE49-F238E27FC236}">
                <a16:creationId xmlns:a16="http://schemas.microsoft.com/office/drawing/2014/main" id="{B692F600-5EAA-CE76-3B62-740AB32273EF}"/>
              </a:ext>
            </a:extLst>
          </p:cNvPr>
          <p:cNvGrpSpPr/>
          <p:nvPr/>
        </p:nvGrpSpPr>
        <p:grpSpPr>
          <a:xfrm>
            <a:off x="74450" y="1663943"/>
            <a:ext cx="1395318" cy="1190494"/>
            <a:chOff x="61434" y="1719477"/>
            <a:chExt cx="1395318" cy="1190494"/>
          </a:xfrm>
        </p:grpSpPr>
        <p:sp>
          <p:nvSpPr>
            <p:cNvPr id="14" name="楕円 13">
              <a:extLst>
                <a:ext uri="{FF2B5EF4-FFF2-40B4-BE49-F238E27FC236}">
                  <a16:creationId xmlns:a16="http://schemas.microsoft.com/office/drawing/2014/main" id="{DD96F66F-4E36-A778-50F5-B21FDA202DA2}"/>
                </a:ext>
              </a:extLst>
            </p:cNvPr>
            <p:cNvSpPr/>
            <p:nvPr/>
          </p:nvSpPr>
          <p:spPr>
            <a:xfrm>
              <a:off x="61434" y="1719477"/>
              <a:ext cx="1395318" cy="1190494"/>
            </a:xfrm>
            <a:prstGeom prst="ellipse">
              <a:avLst/>
            </a:prstGeom>
            <a:solidFill>
              <a:schemeClr val="tx1"/>
            </a:solidFill>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543F0CBC-6FD7-ADF8-4A44-1B71809BA695}"/>
                </a:ext>
              </a:extLst>
            </p:cNvPr>
            <p:cNvSpPr txBox="1"/>
            <p:nvPr/>
          </p:nvSpPr>
          <p:spPr>
            <a:xfrm>
              <a:off x="170128" y="2077646"/>
              <a:ext cx="1210588" cy="400110"/>
            </a:xfrm>
            <a:prstGeom prst="rect">
              <a:avLst/>
            </a:prstGeom>
            <a:noFill/>
          </p:spPr>
          <p:txBody>
            <a:bodyPr wrap="none" rtlCol="0">
              <a:spAutoFit/>
            </a:bodyPr>
            <a:lstStyle/>
            <a:p>
              <a:r>
                <a:rPr kumimoji="1" lang="ja-JP" altLang="en-US" sz="2000" b="1" dirty="0">
                  <a:solidFill>
                    <a:schemeClr val="bg1"/>
                  </a:solidFill>
                  <a:latin typeface="BIZ UDゴシック" panose="020B0400000000000000" pitchFamily="49" charset="-128"/>
                  <a:ea typeface="BIZ UDゴシック" panose="020B0400000000000000" pitchFamily="49" charset="-128"/>
                </a:rPr>
                <a:t>お知らせ</a:t>
              </a:r>
            </a:p>
          </p:txBody>
        </p:sp>
      </p:grpSp>
      <p:sp>
        <p:nvSpPr>
          <p:cNvPr id="22" name="テキスト ボックス 21">
            <a:extLst>
              <a:ext uri="{FF2B5EF4-FFF2-40B4-BE49-F238E27FC236}">
                <a16:creationId xmlns:a16="http://schemas.microsoft.com/office/drawing/2014/main" id="{5D7DF4AF-B6B8-7DF3-0744-7F2305615116}"/>
              </a:ext>
            </a:extLst>
          </p:cNvPr>
          <p:cNvSpPr txBox="1"/>
          <p:nvPr/>
        </p:nvSpPr>
        <p:spPr>
          <a:xfrm>
            <a:off x="74451" y="6751278"/>
            <a:ext cx="4118694" cy="1077218"/>
          </a:xfrm>
          <a:prstGeom prst="rect">
            <a:avLst/>
          </a:prstGeom>
          <a:noFill/>
        </p:spPr>
        <p:txBody>
          <a:bodyPr wrap="square" rtlCol="0">
            <a:spAutoFit/>
          </a:bodyPr>
          <a:lstStyle/>
          <a:p>
            <a:pPr>
              <a:spcAft>
                <a:spcPts val="600"/>
              </a:spcAft>
            </a:pPr>
            <a:r>
              <a:rPr kumimoji="1" lang="ja-JP" altLang="en-US" sz="1600" dirty="0">
                <a:latin typeface="BIZ UDPゴシック" panose="020B0400000000000000" pitchFamily="50" charset="-128"/>
                <a:ea typeface="BIZ UDPゴシック" panose="020B0400000000000000" pitchFamily="50" charset="-128"/>
              </a:rPr>
              <a:t>令和</a:t>
            </a:r>
            <a:r>
              <a:rPr kumimoji="1" lang="en-US" altLang="ja-JP" sz="1600" dirty="0">
                <a:latin typeface="BIZ UDPゴシック" panose="020B0400000000000000" pitchFamily="50" charset="-128"/>
                <a:ea typeface="BIZ UDPゴシック" panose="020B0400000000000000" pitchFamily="50" charset="-128"/>
              </a:rPr>
              <a:t>5</a:t>
            </a:r>
            <a:r>
              <a:rPr kumimoji="1" lang="ja-JP" altLang="en-US" sz="1600" dirty="0">
                <a:latin typeface="BIZ UDPゴシック" panose="020B0400000000000000" pitchFamily="50" charset="-128"/>
                <a:ea typeface="BIZ UDPゴシック" panose="020B0400000000000000" pitchFamily="50" charset="-128"/>
              </a:rPr>
              <a:t>年９月</a:t>
            </a:r>
            <a:r>
              <a:rPr kumimoji="1" lang="en-US" altLang="ja-JP" sz="1600" dirty="0">
                <a:latin typeface="BIZ UDPゴシック" panose="020B0400000000000000" pitchFamily="50" charset="-128"/>
                <a:ea typeface="BIZ UDPゴシック" panose="020B0400000000000000" pitchFamily="50" charset="-128"/>
              </a:rPr>
              <a:t>29</a:t>
            </a:r>
            <a:r>
              <a:rPr kumimoji="1" lang="ja-JP" altLang="en-US" sz="1600" dirty="0">
                <a:latin typeface="BIZ UDPゴシック" panose="020B0400000000000000" pitchFamily="50" charset="-128"/>
                <a:ea typeface="BIZ UDPゴシック" panose="020B0400000000000000" pitchFamily="50" charset="-128"/>
              </a:rPr>
              <a:t>日（金）まで「きらり号」は変わらずに運行しています。また、循環バスは今後も引き続き運行していきますので、今後も地域の生活交通をご利用ください！</a:t>
            </a:r>
            <a:endParaRPr kumimoji="1" lang="ja-JP" altLang="en-US" dirty="0">
              <a:latin typeface="HGｺﾞｼｯｸM" panose="020B0609000000000000" pitchFamily="49" charset="-128"/>
              <a:ea typeface="HGｺﾞｼｯｸM" panose="020B0609000000000000" pitchFamily="49" charset="-128"/>
            </a:endParaRPr>
          </a:p>
        </p:txBody>
      </p:sp>
      <p:sp>
        <p:nvSpPr>
          <p:cNvPr id="5" name="テキスト ボックス 4"/>
          <p:cNvSpPr txBox="1"/>
          <p:nvPr/>
        </p:nvSpPr>
        <p:spPr>
          <a:xfrm>
            <a:off x="5641898" y="53721"/>
            <a:ext cx="1031187" cy="400110"/>
          </a:xfrm>
          <a:prstGeom prst="rect">
            <a:avLst/>
          </a:prstGeom>
          <a:solidFill>
            <a:schemeClr val="accent1"/>
          </a:solidFill>
          <a:ln>
            <a:solidFill>
              <a:schemeClr val="tx1"/>
            </a:solidFill>
          </a:ln>
        </p:spPr>
        <p:txBody>
          <a:bodyPr wrap="square" rtlCol="0">
            <a:spAutoFit/>
          </a:bodyPr>
          <a:lstStyle/>
          <a:p>
            <a:pPr algn="ctr"/>
            <a:r>
              <a:rPr kumimoji="1" lang="ja-JP" altLang="en-US" sz="2000" dirty="0" smtClean="0"/>
              <a:t>資料２</a:t>
            </a:r>
            <a:endParaRPr kumimoji="1" lang="ja-JP" altLang="en-US" sz="2000" dirty="0"/>
          </a:p>
        </p:txBody>
      </p:sp>
    </p:spTree>
    <p:extLst>
      <p:ext uri="{BB962C8B-B14F-4D97-AF65-F5344CB8AC3E}">
        <p14:creationId xmlns:p14="http://schemas.microsoft.com/office/powerpoint/2010/main" val="1961773459"/>
      </p:ext>
    </p:extLst>
  </p:cSld>
  <p:clrMapOvr>
    <a:masterClrMapping/>
  </p:clrMapOvr>
</p:sld>
</file>

<file path=ppt/theme/theme1.xml><?xml version="1.0" encoding="utf-8"?>
<a:theme xmlns:a="http://schemas.openxmlformats.org/drawingml/2006/main" name="Office テーマ">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452</TotalTime>
  <Words>335</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vt:i4>
      </vt:variant>
    </vt:vector>
  </HeadingPairs>
  <TitlesOfParts>
    <vt:vector size="13" baseType="lpstr">
      <vt:lpstr>A-OTF 新丸ゴ Pro R</vt:lpstr>
      <vt:lpstr>BIZ UDPゴシック</vt:lpstr>
      <vt:lpstr>BIZ UDゴシック</vt:lpstr>
      <vt:lpstr>HGｺﾞｼｯｸM</vt:lpstr>
      <vt:lpstr>游ゴシック</vt:lpstr>
      <vt:lpstr>游ゴシック Light</vt:lpstr>
      <vt:lpstr>Arial</vt:lpstr>
      <vt:lpstr>Calibri</vt:lpstr>
      <vt:lpstr>Calibri Light</vt:lpstr>
      <vt:lpstr>Segoe UI Symbol</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福冨 由貴</dc:creator>
  <cp:lastModifiedBy>鳥取市役所</cp:lastModifiedBy>
  <cp:revision>21</cp:revision>
  <dcterms:created xsi:type="dcterms:W3CDTF">2023-02-15T08:04:27Z</dcterms:created>
  <dcterms:modified xsi:type="dcterms:W3CDTF">2023-08-22T04:41:04Z</dcterms:modified>
</cp:coreProperties>
</file>