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4" r:id="rId3"/>
    <p:sldId id="257" r:id="rId4"/>
    <p:sldId id="258" r:id="rId5"/>
    <p:sldId id="259" r:id="rId6"/>
    <p:sldId id="260" r:id="rId7"/>
    <p:sldId id="263" r:id="rId8"/>
    <p:sldId id="261" r:id="rId9"/>
    <p:sldId id="262" r:id="rId10"/>
  </p:sldIdLst>
  <p:sldSz cx="12192000" cy="6858000"/>
  <p:notesSz cx="6737350"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6273" y="0"/>
            <a:ext cx="2919518" cy="495188"/>
          </a:xfrm>
          <a:prstGeom prst="rect">
            <a:avLst/>
          </a:prstGeom>
        </p:spPr>
        <p:txBody>
          <a:bodyPr vert="horz" lIns="91440" tIns="45720" rIns="91440" bIns="45720" rtlCol="0"/>
          <a:lstStyle>
            <a:lvl1pPr algn="r">
              <a:defRPr sz="1200"/>
            </a:lvl1pPr>
          </a:lstStyle>
          <a:p>
            <a:fld id="{BE3BCB13-8AD9-4D21-B990-53CB1EC04E21}" type="datetimeFigureOut">
              <a:rPr kumimoji="1" lang="ja-JP" altLang="en-US" smtClean="0"/>
              <a:t>2021/4/6</a:t>
            </a:fld>
            <a:endParaRPr kumimoji="1" lang="ja-JP" altLang="en-US"/>
          </a:p>
        </p:txBody>
      </p:sp>
      <p:sp>
        <p:nvSpPr>
          <p:cNvPr id="4" name="フッター プレースホルダー 3"/>
          <p:cNvSpPr>
            <a:spLocks noGrp="1"/>
          </p:cNvSpPr>
          <p:nvPr>
            <p:ph type="ftr" sz="quarter" idx="2"/>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6273" y="9374301"/>
            <a:ext cx="2919518" cy="495187"/>
          </a:xfrm>
          <a:prstGeom prst="rect">
            <a:avLst/>
          </a:prstGeom>
        </p:spPr>
        <p:txBody>
          <a:bodyPr vert="horz" lIns="91440" tIns="45720" rIns="91440" bIns="45720" rtlCol="0" anchor="b"/>
          <a:lstStyle>
            <a:lvl1pPr algn="r">
              <a:defRPr sz="1200"/>
            </a:lvl1pPr>
          </a:lstStyle>
          <a:p>
            <a:fld id="{BA2B8AC4-932C-4ADA-9098-3AE5CA683BF3}" type="slidenum">
              <a:rPr kumimoji="1" lang="ja-JP" altLang="en-US" smtClean="0"/>
              <a:t>‹#›</a:t>
            </a:fld>
            <a:endParaRPr kumimoji="1" lang="ja-JP" altLang="en-US"/>
          </a:p>
        </p:txBody>
      </p:sp>
    </p:spTree>
    <p:extLst>
      <p:ext uri="{BB962C8B-B14F-4D97-AF65-F5344CB8AC3E}">
        <p14:creationId xmlns:p14="http://schemas.microsoft.com/office/powerpoint/2010/main" val="426712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40" tIns="45720" rIns="91440" bIns="45720" rtlCol="0"/>
          <a:lstStyle>
            <a:lvl1pPr algn="r">
              <a:defRPr sz="1200"/>
            </a:lvl1pPr>
          </a:lstStyle>
          <a:p>
            <a:fld id="{D5FD05C7-A3BD-4940-B17F-C1C3EDF95B9D}" type="datetimeFigureOut">
              <a:rPr kumimoji="1" lang="ja-JP" altLang="en-US" smtClean="0"/>
              <a:t>2021/4/6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735" y="4749691"/>
            <a:ext cx="5389880" cy="388611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1"/>
            <a:ext cx="2919518" cy="495187"/>
          </a:xfrm>
          <a:prstGeom prst="rect">
            <a:avLst/>
          </a:prstGeom>
        </p:spPr>
        <p:txBody>
          <a:bodyPr vert="horz" lIns="91440" tIns="45720" rIns="91440" bIns="45720" rtlCol="0" anchor="b"/>
          <a:lstStyle>
            <a:lvl1pPr algn="r">
              <a:defRPr sz="1200"/>
            </a:lvl1pPr>
          </a:lstStyle>
          <a:p>
            <a:fld id="{DEA38E32-1382-4222-91F1-E59A1AA2208E}" type="slidenum">
              <a:rPr kumimoji="1" lang="ja-JP" altLang="en-US" smtClean="0"/>
              <a:t>‹#›</a:t>
            </a:fld>
            <a:endParaRPr kumimoji="1" lang="ja-JP" altLang="en-US"/>
          </a:p>
        </p:txBody>
      </p:sp>
    </p:spTree>
    <p:extLst>
      <p:ext uri="{BB962C8B-B14F-4D97-AF65-F5344CB8AC3E}">
        <p14:creationId xmlns:p14="http://schemas.microsoft.com/office/powerpoint/2010/main" val="1640354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C8DAC-66C8-4FD4-A479-77FDC2C62EB0}" type="datetime1">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182941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AC0D02-C9DE-4F70-A656-D110E989F10B}" type="datetime1">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425179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70D152-6F64-47A3-882C-52DCA7E0A7AB}" type="datetime1">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9204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8E0E27-4154-45E6-83EC-22C97398552C}" type="datetime1">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293466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532E41D-3890-4215-844D-BFA2AAD46C7C}" type="datetime1">
              <a:rPr kumimoji="1" lang="ja-JP" altLang="en-US" smtClean="0"/>
              <a:t>2021/4/6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40623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44775B-5E79-4009-906B-CA54272E4A9C}" type="datetime1">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67491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60E1DF9-13B0-46C4-A99A-947FF04EEBEC}" type="datetime1">
              <a:rPr kumimoji="1" lang="ja-JP" altLang="en-US" smtClean="0"/>
              <a:t>2021/4/6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10550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B822DF-0088-4EBA-A574-F5A8EBBB1339}" type="datetime1">
              <a:rPr kumimoji="1" lang="ja-JP" altLang="en-US" smtClean="0"/>
              <a:t>2021/4/6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3049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DC0D28-0212-4582-AE4E-6E753B6BE632}" type="datetime1">
              <a:rPr kumimoji="1" lang="ja-JP" altLang="en-US" smtClean="0"/>
              <a:t>2021/4/6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417622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688FAF-F48E-4C4D-A34F-D87A064ED0BF}" type="datetime1">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97764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5370C2-5D42-4BB8-855A-0357AD148972}" type="datetime1">
              <a:rPr kumimoji="1" lang="ja-JP" altLang="en-US" smtClean="0"/>
              <a:t>2021/4/6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264755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5A9DF-D32F-45B8-9011-C2F68659E458}" type="datetime1">
              <a:rPr kumimoji="1" lang="ja-JP" altLang="en-US" smtClean="0"/>
              <a:t>2021/4/6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F2B1-9B5F-44F1-AC8E-141D412110A0}" type="slidenum">
              <a:rPr kumimoji="1" lang="ja-JP" altLang="en-US" smtClean="0"/>
              <a:t>‹#›</a:t>
            </a:fld>
            <a:endParaRPr kumimoji="1" lang="ja-JP" altLang="en-US"/>
          </a:p>
        </p:txBody>
      </p:sp>
    </p:spTree>
    <p:extLst>
      <p:ext uri="{BB962C8B-B14F-4D97-AF65-F5344CB8AC3E}">
        <p14:creationId xmlns:p14="http://schemas.microsoft.com/office/powerpoint/2010/main" val="402693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365125"/>
            <a:ext cx="11214848" cy="1953202"/>
          </a:xfrm>
          <a:solidFill>
            <a:schemeClr val="accent1"/>
          </a:solidFill>
        </p:spPr>
        <p:txBody>
          <a:bodyPr>
            <a:normAutofit/>
          </a:bodyPr>
          <a:lstStyle/>
          <a:p>
            <a:r>
              <a:rPr kumimoji="1" lang="ja-JP" altLang="en-US" b="1" dirty="0" smtClean="0">
                <a:solidFill>
                  <a:schemeClr val="bg1">
                    <a:lumMod val="95000"/>
                  </a:schemeClr>
                </a:solidFill>
                <a:latin typeface="+mj-ea"/>
              </a:rPr>
              <a:t>鳥取市新型コロナワクチン　</a:t>
            </a:r>
            <a:r>
              <a:rPr kumimoji="1" lang="en-US" altLang="ja-JP" b="1" dirty="0" smtClean="0">
                <a:solidFill>
                  <a:schemeClr val="bg1">
                    <a:lumMod val="95000"/>
                  </a:schemeClr>
                </a:solidFill>
                <a:latin typeface="+mj-ea"/>
              </a:rPr>
              <a:t/>
            </a:r>
            <a:br>
              <a:rPr kumimoji="1" lang="en-US" altLang="ja-JP" b="1" dirty="0" smtClean="0">
                <a:solidFill>
                  <a:schemeClr val="bg1">
                    <a:lumMod val="95000"/>
                  </a:schemeClr>
                </a:solidFill>
                <a:latin typeface="+mj-ea"/>
              </a:rPr>
            </a:br>
            <a:r>
              <a:rPr kumimoji="1" lang="ja-JP" altLang="en-US" b="1" dirty="0" smtClean="0">
                <a:solidFill>
                  <a:schemeClr val="bg1">
                    <a:lumMod val="95000"/>
                  </a:schemeClr>
                </a:solidFill>
                <a:latin typeface="+mj-ea"/>
              </a:rPr>
              <a:t>集団接種シミュレーション</a:t>
            </a:r>
            <a:r>
              <a:rPr kumimoji="1" lang="ja-JP" altLang="en-US" sz="3200" b="1" dirty="0" smtClean="0">
                <a:solidFill>
                  <a:schemeClr val="bg1">
                    <a:lumMod val="95000"/>
                  </a:schemeClr>
                </a:solidFill>
                <a:latin typeface="+mj-ea"/>
              </a:rPr>
              <a:t>（運営スタッフ用）</a:t>
            </a:r>
            <a:r>
              <a:rPr kumimoji="1" lang="en-US" altLang="ja-JP" sz="3200" b="1" dirty="0" smtClean="0">
                <a:solidFill>
                  <a:schemeClr val="bg1">
                    <a:lumMod val="95000"/>
                  </a:schemeClr>
                </a:solidFill>
                <a:latin typeface="+mj-ea"/>
              </a:rPr>
              <a:t/>
            </a:r>
            <a:br>
              <a:rPr kumimoji="1" lang="en-US" altLang="ja-JP" sz="3200" b="1" dirty="0" smtClean="0">
                <a:solidFill>
                  <a:schemeClr val="bg1">
                    <a:lumMod val="95000"/>
                  </a:schemeClr>
                </a:solidFill>
                <a:latin typeface="+mj-ea"/>
              </a:rPr>
            </a:br>
            <a:r>
              <a:rPr kumimoji="1" lang="ja-JP" altLang="en-US" sz="3200" b="1" dirty="0" smtClean="0">
                <a:solidFill>
                  <a:schemeClr val="bg1">
                    <a:lumMod val="95000"/>
                  </a:schemeClr>
                </a:solidFill>
                <a:latin typeface="+mj-ea"/>
              </a:rPr>
              <a:t>　　　　　　　　</a:t>
            </a:r>
            <a:r>
              <a:rPr lang="en-US" altLang="ja-JP" sz="2400" dirty="0" smtClean="0">
                <a:solidFill>
                  <a:schemeClr val="bg1"/>
                </a:solidFill>
                <a:latin typeface="+mn-ea"/>
                <a:ea typeface="+mn-ea"/>
              </a:rPr>
              <a:t>【</a:t>
            </a:r>
            <a:r>
              <a:rPr lang="ja-JP" altLang="en-US" sz="2400" dirty="0">
                <a:solidFill>
                  <a:schemeClr val="bg1"/>
                </a:solidFill>
                <a:latin typeface="+mn-ea"/>
                <a:ea typeface="+mn-ea"/>
              </a:rPr>
              <a:t>出典</a:t>
            </a:r>
            <a:r>
              <a:rPr lang="en-US" altLang="ja-JP" sz="2400" dirty="0">
                <a:solidFill>
                  <a:schemeClr val="bg1"/>
                </a:solidFill>
                <a:latin typeface="+mn-ea"/>
                <a:ea typeface="+mn-ea"/>
              </a:rPr>
              <a:t>】</a:t>
            </a:r>
            <a:r>
              <a:rPr lang="ja-JP" altLang="en-US" sz="2400" dirty="0">
                <a:solidFill>
                  <a:schemeClr val="bg1"/>
                </a:solidFill>
                <a:latin typeface="+mn-ea"/>
                <a:ea typeface="+mn-ea"/>
              </a:rPr>
              <a:t>ファイザー株式会社「接種会場の準備・運営」</a:t>
            </a:r>
            <a:endParaRPr kumimoji="1" lang="ja-JP" altLang="en-US" sz="2400" b="1" dirty="0">
              <a:solidFill>
                <a:schemeClr val="bg1"/>
              </a:solidFill>
              <a:latin typeface="+mn-ea"/>
              <a:ea typeface="+mn-ea"/>
            </a:endParaRPr>
          </a:p>
        </p:txBody>
      </p:sp>
      <p:sp>
        <p:nvSpPr>
          <p:cNvPr id="10" name="スライド番号プレースホルダー 9"/>
          <p:cNvSpPr>
            <a:spLocks noGrp="1"/>
          </p:cNvSpPr>
          <p:nvPr>
            <p:ph type="sldNum" sz="quarter" idx="12"/>
          </p:nvPr>
        </p:nvSpPr>
        <p:spPr/>
        <p:txBody>
          <a:bodyPr/>
          <a:lstStyle/>
          <a:p>
            <a:fld id="{66BBF2B1-9B5F-44F1-AC8E-141D412110A0}" type="slidenum">
              <a:rPr kumimoji="1" lang="ja-JP" altLang="en-US" smtClean="0"/>
              <a:t>1</a:t>
            </a:fld>
            <a:endParaRPr kumimoji="1" lang="ja-JP" altLang="en-US"/>
          </a:p>
        </p:txBody>
      </p:sp>
      <p:sp>
        <p:nvSpPr>
          <p:cNvPr id="2" name="コンテンツ プレースホルダー 1"/>
          <p:cNvSpPr>
            <a:spLocks noGrp="1"/>
          </p:cNvSpPr>
          <p:nvPr>
            <p:ph idx="1"/>
          </p:nvPr>
        </p:nvSpPr>
        <p:spPr>
          <a:xfrm>
            <a:off x="727363" y="2853630"/>
            <a:ext cx="10515600" cy="3307026"/>
          </a:xfrm>
        </p:spPr>
        <p:txBody>
          <a:bodyPr>
            <a:normAutofit/>
          </a:bodyPr>
          <a:lstStyle/>
          <a:p>
            <a:r>
              <a:rPr kumimoji="1" lang="ja-JP" altLang="en-US" dirty="0" smtClean="0"/>
              <a:t>日時　令和３年４月７日</a:t>
            </a:r>
            <a:r>
              <a:rPr lang="ja-JP" altLang="en-US" dirty="0" smtClean="0"/>
              <a:t>（水）１０時～</a:t>
            </a:r>
            <a:endParaRPr lang="en-US" altLang="ja-JP" dirty="0" smtClean="0"/>
          </a:p>
          <a:p>
            <a:r>
              <a:rPr kumimoji="1" lang="ja-JP" altLang="en-US" dirty="0" smtClean="0"/>
              <a:t>場所　プラザ佐治記念</a:t>
            </a:r>
            <a:r>
              <a:rPr kumimoji="1" lang="ja-JP" altLang="en-US" dirty="0" smtClean="0"/>
              <a:t>ホール</a:t>
            </a:r>
            <a:endParaRPr kumimoji="1" lang="en-US" altLang="ja-JP" smtClean="0"/>
          </a:p>
          <a:p>
            <a:r>
              <a:rPr lang="ja-JP" altLang="en-US" smtClean="0"/>
              <a:t>目的</a:t>
            </a:r>
            <a:r>
              <a:rPr lang="ja-JP" altLang="en-US" dirty="0"/>
              <a:t>　集団接種</a:t>
            </a:r>
            <a:r>
              <a:rPr lang="ja-JP" altLang="en-US" dirty="0" smtClean="0"/>
              <a:t>会場の課題の確認</a:t>
            </a:r>
            <a:endParaRPr lang="en-US" altLang="ja-JP" dirty="0" smtClean="0"/>
          </a:p>
          <a:p>
            <a:r>
              <a:rPr lang="ja-JP" altLang="en-US" dirty="0" smtClean="0"/>
              <a:t>服装　マスクを着用してきてください。</a:t>
            </a:r>
            <a:endParaRPr lang="en-US" altLang="ja-JP" dirty="0" smtClean="0"/>
          </a:p>
        </p:txBody>
      </p:sp>
    </p:spTree>
    <p:extLst>
      <p:ext uri="{BB962C8B-B14F-4D97-AF65-F5344CB8AC3E}">
        <p14:creationId xmlns:p14="http://schemas.microsoft.com/office/powerpoint/2010/main" val="214989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集団接種会場での流れ</a:t>
            </a:r>
            <a:endParaRPr kumimoji="1" lang="ja-JP" altLang="en-US" dirty="0"/>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90454900"/>
              </p:ext>
            </p:extLst>
          </p:nvPr>
        </p:nvGraphicFramePr>
        <p:xfrm>
          <a:off x="838200" y="1546411"/>
          <a:ext cx="10515600" cy="5042647"/>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253275858"/>
                    </a:ext>
                  </a:extLst>
                </a:gridCol>
                <a:gridCol w="1051560">
                  <a:extLst>
                    <a:ext uri="{9D8B030D-6E8A-4147-A177-3AD203B41FA5}">
                      <a16:colId xmlns:a16="http://schemas.microsoft.com/office/drawing/2014/main" val="2680095387"/>
                    </a:ext>
                  </a:extLst>
                </a:gridCol>
                <a:gridCol w="1051560">
                  <a:extLst>
                    <a:ext uri="{9D8B030D-6E8A-4147-A177-3AD203B41FA5}">
                      <a16:colId xmlns:a16="http://schemas.microsoft.com/office/drawing/2014/main" val="1846488899"/>
                    </a:ext>
                  </a:extLst>
                </a:gridCol>
                <a:gridCol w="1051560">
                  <a:extLst>
                    <a:ext uri="{9D8B030D-6E8A-4147-A177-3AD203B41FA5}">
                      <a16:colId xmlns:a16="http://schemas.microsoft.com/office/drawing/2014/main" val="4002296220"/>
                    </a:ext>
                  </a:extLst>
                </a:gridCol>
                <a:gridCol w="1051560">
                  <a:extLst>
                    <a:ext uri="{9D8B030D-6E8A-4147-A177-3AD203B41FA5}">
                      <a16:colId xmlns:a16="http://schemas.microsoft.com/office/drawing/2014/main" val="902588575"/>
                    </a:ext>
                  </a:extLst>
                </a:gridCol>
                <a:gridCol w="1051560">
                  <a:extLst>
                    <a:ext uri="{9D8B030D-6E8A-4147-A177-3AD203B41FA5}">
                      <a16:colId xmlns:a16="http://schemas.microsoft.com/office/drawing/2014/main" val="2939704850"/>
                    </a:ext>
                  </a:extLst>
                </a:gridCol>
                <a:gridCol w="1051560">
                  <a:extLst>
                    <a:ext uri="{9D8B030D-6E8A-4147-A177-3AD203B41FA5}">
                      <a16:colId xmlns:a16="http://schemas.microsoft.com/office/drawing/2014/main" val="164094619"/>
                    </a:ext>
                  </a:extLst>
                </a:gridCol>
                <a:gridCol w="1051560">
                  <a:extLst>
                    <a:ext uri="{9D8B030D-6E8A-4147-A177-3AD203B41FA5}">
                      <a16:colId xmlns:a16="http://schemas.microsoft.com/office/drawing/2014/main" val="3862378199"/>
                    </a:ext>
                  </a:extLst>
                </a:gridCol>
                <a:gridCol w="1051560">
                  <a:extLst>
                    <a:ext uri="{9D8B030D-6E8A-4147-A177-3AD203B41FA5}">
                      <a16:colId xmlns:a16="http://schemas.microsoft.com/office/drawing/2014/main" val="4263240628"/>
                    </a:ext>
                  </a:extLst>
                </a:gridCol>
                <a:gridCol w="1051560">
                  <a:extLst>
                    <a:ext uri="{9D8B030D-6E8A-4147-A177-3AD203B41FA5}">
                      <a16:colId xmlns:a16="http://schemas.microsoft.com/office/drawing/2014/main" val="2615041312"/>
                    </a:ext>
                  </a:extLst>
                </a:gridCol>
              </a:tblGrid>
              <a:tr h="1047559">
                <a:tc>
                  <a:txBody>
                    <a:bodyPr/>
                    <a:lstStyle/>
                    <a:p>
                      <a:pPr algn="ctr"/>
                      <a:r>
                        <a:rPr kumimoji="1" lang="ja-JP" altLang="en-US" sz="2800" dirty="0" smtClean="0"/>
                        <a:t>１</a:t>
                      </a:r>
                      <a:endParaRPr kumimoji="1" lang="ja-JP" altLang="en-US" sz="2800" dirty="0"/>
                    </a:p>
                  </a:txBody>
                  <a:tcPr vert="eaVert" anchor="ctr"/>
                </a:tc>
                <a:tc>
                  <a:txBody>
                    <a:bodyPr/>
                    <a:lstStyle/>
                    <a:p>
                      <a:pPr algn="ctr"/>
                      <a:r>
                        <a:rPr kumimoji="1" lang="ja-JP" altLang="en-US" sz="2800" dirty="0" smtClean="0"/>
                        <a:t>２</a:t>
                      </a:r>
                      <a:endParaRPr kumimoji="1" lang="ja-JP" altLang="en-US" sz="2800" dirty="0"/>
                    </a:p>
                  </a:txBody>
                  <a:tcPr vert="eaVert" anchor="ctr"/>
                </a:tc>
                <a:tc>
                  <a:txBody>
                    <a:bodyPr/>
                    <a:lstStyle/>
                    <a:p>
                      <a:pPr algn="ctr"/>
                      <a:r>
                        <a:rPr kumimoji="1" lang="ja-JP" altLang="en-US" sz="2800" dirty="0" smtClean="0"/>
                        <a:t>３</a:t>
                      </a:r>
                      <a:endParaRPr kumimoji="1" lang="ja-JP" altLang="en-US" sz="2800" dirty="0"/>
                    </a:p>
                  </a:txBody>
                  <a:tcPr vert="eaVert" anchor="ctr"/>
                </a:tc>
                <a:tc>
                  <a:txBody>
                    <a:bodyPr/>
                    <a:lstStyle/>
                    <a:p>
                      <a:pPr algn="ctr"/>
                      <a:r>
                        <a:rPr kumimoji="1" lang="ja-JP" altLang="en-US" sz="2800" dirty="0" smtClean="0"/>
                        <a:t>４</a:t>
                      </a:r>
                      <a:endParaRPr kumimoji="1" lang="ja-JP" altLang="en-US" sz="2800" dirty="0"/>
                    </a:p>
                  </a:txBody>
                  <a:tcPr vert="eaVert" anchor="ctr"/>
                </a:tc>
                <a:tc>
                  <a:txBody>
                    <a:bodyPr/>
                    <a:lstStyle/>
                    <a:p>
                      <a:pPr algn="ctr"/>
                      <a:r>
                        <a:rPr kumimoji="1" lang="en-US" altLang="ja-JP" sz="2800" dirty="0" smtClean="0"/>
                        <a:t>5-1</a:t>
                      </a:r>
                      <a:endParaRPr kumimoji="1" lang="ja-JP" altLang="en-US" sz="2800" dirty="0"/>
                    </a:p>
                  </a:txBody>
                  <a:tcPr anchor="ctr"/>
                </a:tc>
                <a:tc>
                  <a:txBody>
                    <a:bodyPr/>
                    <a:lstStyle/>
                    <a:p>
                      <a:pPr algn="ctr"/>
                      <a:r>
                        <a:rPr kumimoji="1" lang="en-US" altLang="ja-JP" sz="2800" dirty="0" smtClean="0"/>
                        <a:t>5-2</a:t>
                      </a:r>
                      <a:endParaRPr kumimoji="1" lang="ja-JP" altLang="en-US" sz="2800" dirty="0"/>
                    </a:p>
                  </a:txBody>
                  <a:tcPr anchor="ctr"/>
                </a:tc>
                <a:tc>
                  <a:txBody>
                    <a:bodyPr/>
                    <a:lstStyle/>
                    <a:p>
                      <a:pPr algn="ctr"/>
                      <a:r>
                        <a:rPr kumimoji="1" lang="en-US" altLang="ja-JP" sz="2800" dirty="0" smtClean="0"/>
                        <a:t>6-1</a:t>
                      </a:r>
                      <a:endParaRPr kumimoji="1" lang="ja-JP" altLang="en-US" sz="2800" dirty="0"/>
                    </a:p>
                  </a:txBody>
                  <a:tcPr anchor="ctr"/>
                </a:tc>
                <a:tc>
                  <a:txBody>
                    <a:bodyPr/>
                    <a:lstStyle/>
                    <a:p>
                      <a:pPr algn="ctr"/>
                      <a:r>
                        <a:rPr kumimoji="1" lang="en-US" altLang="ja-JP" sz="2800" dirty="0" smtClean="0"/>
                        <a:t>6-2</a:t>
                      </a:r>
                      <a:endParaRPr kumimoji="1" lang="ja-JP" altLang="en-US" sz="2800" dirty="0"/>
                    </a:p>
                  </a:txBody>
                  <a:tcPr anchor="ctr"/>
                </a:tc>
                <a:tc>
                  <a:txBody>
                    <a:bodyPr/>
                    <a:lstStyle/>
                    <a:p>
                      <a:pPr algn="ctr"/>
                      <a:r>
                        <a:rPr kumimoji="1" lang="en-US" altLang="ja-JP" sz="2800" dirty="0" smtClean="0"/>
                        <a:t>7-1</a:t>
                      </a:r>
                      <a:endParaRPr kumimoji="1" lang="ja-JP" altLang="en-US" sz="2800" dirty="0"/>
                    </a:p>
                  </a:txBody>
                  <a:tcPr anchor="ctr"/>
                </a:tc>
                <a:tc>
                  <a:txBody>
                    <a:bodyPr/>
                    <a:lstStyle/>
                    <a:p>
                      <a:pPr algn="ctr"/>
                      <a:r>
                        <a:rPr kumimoji="1" lang="en-US" altLang="ja-JP" sz="2800" dirty="0" smtClean="0"/>
                        <a:t>7-2</a:t>
                      </a:r>
                      <a:endParaRPr kumimoji="1" lang="ja-JP" altLang="en-US" sz="2800" dirty="0"/>
                    </a:p>
                  </a:txBody>
                  <a:tcPr anchor="ctr"/>
                </a:tc>
                <a:extLst>
                  <a:ext uri="{0D108BD9-81ED-4DB2-BD59-A6C34878D82A}">
                    <a16:rowId xmlns:a16="http://schemas.microsoft.com/office/drawing/2014/main" val="399818774"/>
                  </a:ext>
                </a:extLst>
              </a:tr>
              <a:tr h="3995088">
                <a:tc>
                  <a:txBody>
                    <a:bodyPr/>
                    <a:lstStyle/>
                    <a:p>
                      <a:pPr algn="ctr"/>
                      <a:r>
                        <a:rPr kumimoji="1" lang="ja-JP" altLang="en-US" sz="2800" dirty="0" smtClean="0"/>
                        <a:t>入口（会場外）検温</a:t>
                      </a:r>
                      <a:endParaRPr kumimoji="1" lang="ja-JP" altLang="en-US" sz="2800" dirty="0"/>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受付</a:t>
                      </a:r>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検温</a:t>
                      </a:r>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予診票確認</a:t>
                      </a:r>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予診</a:t>
                      </a:r>
                      <a:endParaRPr kumimoji="1" lang="ja-JP" altLang="en-US" sz="2800" dirty="0"/>
                    </a:p>
                  </a:txBody>
                  <a:tcPr vert="ea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接種</a:t>
                      </a:r>
                      <a:endParaRPr kumimoji="1" lang="ja-JP" altLang="en-US" sz="2800" dirty="0"/>
                    </a:p>
                  </a:txBody>
                  <a:tcPr vert="eaVert" anchor="ctr"/>
                </a:tc>
                <a:tc>
                  <a:txBody>
                    <a:bodyPr/>
                    <a:lstStyle/>
                    <a:p>
                      <a:pPr algn="ctr"/>
                      <a:r>
                        <a:rPr kumimoji="1" lang="ja-JP" altLang="en-US" sz="2800" dirty="0" smtClean="0"/>
                        <a:t>接種済証交付</a:t>
                      </a:r>
                      <a:endParaRPr kumimoji="1" lang="ja-JP" altLang="en-US" sz="2800" dirty="0"/>
                    </a:p>
                  </a:txBody>
                  <a:tcPr vert="eaVert" anchor="ctr"/>
                </a:tc>
                <a:tc>
                  <a:txBody>
                    <a:bodyPr/>
                    <a:lstStyle/>
                    <a:p>
                      <a:pPr algn="ctr"/>
                      <a:r>
                        <a:rPr kumimoji="1" lang="ja-JP" altLang="en-US" sz="2800" dirty="0" smtClean="0"/>
                        <a:t>次回予約</a:t>
                      </a:r>
                      <a:endParaRPr kumimoji="1" lang="ja-JP" altLang="en-US" sz="2800" dirty="0"/>
                    </a:p>
                  </a:txBody>
                  <a:tcPr vert="eaVert" anchor="ctr"/>
                </a:tc>
                <a:tc>
                  <a:txBody>
                    <a:bodyPr/>
                    <a:lstStyle/>
                    <a:p>
                      <a:pPr algn="ctr"/>
                      <a:r>
                        <a:rPr kumimoji="1" lang="ja-JP" altLang="en-US" sz="2800" dirty="0" smtClean="0"/>
                        <a:t>経過観察</a:t>
                      </a:r>
                      <a:endParaRPr kumimoji="1" lang="ja-JP" altLang="en-US" sz="2800" dirty="0"/>
                    </a:p>
                  </a:txBody>
                  <a:tcPr vert="eaVert" anchor="ctr"/>
                </a:tc>
                <a:tc>
                  <a:txBody>
                    <a:bodyPr/>
                    <a:lstStyle/>
                    <a:p>
                      <a:pPr algn="ctr"/>
                      <a:r>
                        <a:rPr kumimoji="1" lang="ja-JP" altLang="en-US" sz="2800" dirty="0" smtClean="0"/>
                        <a:t>救護室</a:t>
                      </a:r>
                      <a:endParaRPr kumimoji="1" lang="ja-JP" altLang="en-US" sz="2800" dirty="0"/>
                    </a:p>
                  </a:txBody>
                  <a:tcPr vert="eaVert" anchor="ctr"/>
                </a:tc>
                <a:extLst>
                  <a:ext uri="{0D108BD9-81ED-4DB2-BD59-A6C34878D82A}">
                    <a16:rowId xmlns:a16="http://schemas.microsoft.com/office/drawing/2014/main" val="1114765002"/>
                  </a:ext>
                </a:extLst>
              </a:tr>
            </a:tbl>
          </a:graphicData>
        </a:graphic>
      </p:graphicFrame>
      <p:sp>
        <p:nvSpPr>
          <p:cNvPr id="10" name="スライド番号プレースホルダー 9"/>
          <p:cNvSpPr>
            <a:spLocks noGrp="1"/>
          </p:cNvSpPr>
          <p:nvPr>
            <p:ph type="sldNum" sz="quarter" idx="12"/>
          </p:nvPr>
        </p:nvSpPr>
        <p:spPr/>
        <p:txBody>
          <a:bodyPr/>
          <a:lstStyle/>
          <a:p>
            <a:fld id="{66BBF2B1-9B5F-44F1-AC8E-141D412110A0}" type="slidenum">
              <a:rPr kumimoji="1" lang="ja-JP" altLang="en-US" smtClean="0"/>
              <a:t>2</a:t>
            </a:fld>
            <a:endParaRPr kumimoji="1" lang="ja-JP" altLang="en-US"/>
          </a:p>
        </p:txBody>
      </p:sp>
    </p:spTree>
    <p:extLst>
      <p:ext uri="{BB962C8B-B14F-4D97-AF65-F5344CB8AC3E}">
        <p14:creationId xmlns:p14="http://schemas.microsoft.com/office/powerpoint/2010/main" val="267445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１</a:t>
            </a:r>
            <a:r>
              <a:rPr lang="ja-JP" altLang="en-US" dirty="0"/>
              <a:t>入口（会場外）</a:t>
            </a:r>
            <a:r>
              <a:rPr lang="ja-JP" altLang="en-US" dirty="0" smtClean="0"/>
              <a:t>検温</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200" y="1550400"/>
            <a:ext cx="4121239" cy="2185481"/>
          </a:xfrm>
          <a:prstGeom prst="rect">
            <a:avLst/>
          </a:prstGeom>
        </p:spPr>
      </p:pic>
      <p:sp>
        <p:nvSpPr>
          <p:cNvPr id="4" name="テキスト ボックス 3"/>
          <p:cNvSpPr txBox="1"/>
          <p:nvPr/>
        </p:nvSpPr>
        <p:spPr>
          <a:xfrm>
            <a:off x="5143500" y="1550400"/>
            <a:ext cx="6858000" cy="4893647"/>
          </a:xfrm>
          <a:prstGeom prst="rect">
            <a:avLst/>
          </a:prstGeom>
          <a:noFill/>
        </p:spPr>
        <p:txBody>
          <a:bodyPr wrap="square" rtlCol="0">
            <a:spAutoFit/>
          </a:bodyPr>
          <a:lstStyle/>
          <a:p>
            <a:r>
              <a:rPr lang="ja-JP" altLang="en-US" sz="2400" dirty="0" smtClean="0"/>
              <a:t>・</a:t>
            </a:r>
            <a:r>
              <a:rPr lang="ja-JP" altLang="en-US" sz="2400" b="1" dirty="0" smtClean="0"/>
              <a:t>被接種者に対して検温を</a:t>
            </a:r>
            <a:r>
              <a:rPr lang="ja-JP" altLang="en-US" sz="2400" b="1" dirty="0"/>
              <a:t>実施</a:t>
            </a:r>
            <a:endParaRPr lang="ja-JP" altLang="en-US" sz="2400" dirty="0"/>
          </a:p>
          <a:p>
            <a:r>
              <a:rPr lang="ja-JP" altLang="en-US" sz="2400" dirty="0" smtClean="0"/>
              <a:t>　</a:t>
            </a:r>
            <a:r>
              <a:rPr lang="en-US" altLang="ja-JP" sz="2400" dirty="0" smtClean="0"/>
              <a:t>-</a:t>
            </a:r>
            <a:r>
              <a:rPr lang="ja-JP" altLang="en-US" sz="2400" b="1" dirty="0"/>
              <a:t>非接触型体温計での検温</a:t>
            </a:r>
            <a:endParaRPr lang="ja-JP" altLang="en-US" sz="2400" dirty="0"/>
          </a:p>
          <a:p>
            <a:r>
              <a:rPr lang="en-US" altLang="ja-JP" sz="2400" dirty="0"/>
              <a:t>※</a:t>
            </a:r>
            <a:r>
              <a:rPr lang="ja-JP" altLang="en-US" sz="2400" dirty="0"/>
              <a:t>高体温の場合、接触型体温計で検温し直し、感染が疑われる被接種者の方は、会場内に入って頂かないよう案内</a:t>
            </a:r>
          </a:p>
          <a:p>
            <a:r>
              <a:rPr lang="ja-JP" altLang="en-US" sz="2400" dirty="0" smtClean="0"/>
              <a:t>・</a:t>
            </a:r>
            <a:r>
              <a:rPr lang="ja-JP" altLang="en-US" sz="2400" b="1" dirty="0" smtClean="0"/>
              <a:t>マスク</a:t>
            </a:r>
            <a:r>
              <a:rPr lang="ja-JP" altLang="en-US" sz="2400" b="1" dirty="0"/>
              <a:t>着用の確認と会場内での常時着用</a:t>
            </a:r>
            <a:r>
              <a:rPr lang="ja-JP" altLang="en-US" sz="2400" b="1" dirty="0" smtClean="0"/>
              <a:t>の</a:t>
            </a:r>
            <a:endParaRPr lang="en-US" altLang="ja-JP" sz="2400" b="1" dirty="0" smtClean="0"/>
          </a:p>
          <a:p>
            <a:r>
              <a:rPr lang="ja-JP" altLang="en-US" sz="2400" b="1" dirty="0" smtClean="0"/>
              <a:t>　お願い</a:t>
            </a:r>
            <a:r>
              <a:rPr lang="ja-JP" altLang="en-US" sz="2400" b="1" dirty="0"/>
              <a:t>の声かけ</a:t>
            </a:r>
            <a:endParaRPr lang="ja-JP" altLang="en-US" sz="2400" dirty="0"/>
          </a:p>
          <a:p>
            <a:r>
              <a:rPr lang="ja-JP" altLang="en-US" sz="2400" dirty="0" smtClean="0"/>
              <a:t>・</a:t>
            </a:r>
            <a:r>
              <a:rPr lang="ja-JP" altLang="en-US" sz="2400" b="1" dirty="0" smtClean="0"/>
              <a:t>入場前</a:t>
            </a:r>
            <a:r>
              <a:rPr lang="ja-JP" altLang="en-US" sz="2400" b="1" dirty="0"/>
              <a:t>の手指消毒のお願い</a:t>
            </a:r>
            <a:endParaRPr lang="ja-JP" altLang="en-US" sz="2400" dirty="0"/>
          </a:p>
          <a:p>
            <a:r>
              <a:rPr lang="ja-JP" altLang="en-US" sz="2400" dirty="0" smtClean="0"/>
              <a:t>・</a:t>
            </a:r>
            <a:r>
              <a:rPr lang="ja-JP" altLang="en-US" sz="2400" b="1" dirty="0" smtClean="0"/>
              <a:t>具合</a:t>
            </a:r>
            <a:r>
              <a:rPr lang="ja-JP" altLang="en-US" sz="2400" b="1" dirty="0"/>
              <a:t>の悪そうな方への声かけ</a:t>
            </a:r>
            <a:endParaRPr lang="ja-JP" altLang="en-US" sz="2400" dirty="0"/>
          </a:p>
          <a:p>
            <a:r>
              <a:rPr lang="ja-JP" altLang="en-US" sz="2400" dirty="0" smtClean="0"/>
              <a:t>・</a:t>
            </a:r>
            <a:r>
              <a:rPr lang="ja-JP" altLang="en-US" sz="2400" b="1" dirty="0" smtClean="0"/>
              <a:t>身分証</a:t>
            </a:r>
            <a:r>
              <a:rPr lang="ja-JP" altLang="en-US" sz="2400" b="1" dirty="0"/>
              <a:t>、接種券の携行確認</a:t>
            </a:r>
            <a:endParaRPr lang="ja-JP" altLang="en-US" sz="2400" dirty="0"/>
          </a:p>
          <a:p>
            <a:r>
              <a:rPr lang="ja-JP" altLang="en-US" sz="2400" b="1" dirty="0"/>
              <a:t>・</a:t>
            </a:r>
            <a:r>
              <a:rPr lang="ja-JP" altLang="en-US" sz="2400" b="1" dirty="0" smtClean="0"/>
              <a:t>被</a:t>
            </a:r>
            <a:r>
              <a:rPr lang="ja-JP" altLang="en-US" sz="2400" b="1" dirty="0"/>
              <a:t>接種者と直接・間接に接触した職員は</a:t>
            </a:r>
            <a:r>
              <a:rPr lang="ja-JP" altLang="en-US" sz="2400" b="1" dirty="0" smtClean="0"/>
              <a:t>、</a:t>
            </a:r>
            <a:endParaRPr lang="en-US" altLang="ja-JP" sz="2400" b="1" dirty="0" smtClean="0"/>
          </a:p>
          <a:p>
            <a:r>
              <a:rPr lang="ja-JP" altLang="en-US" sz="2400" b="1" dirty="0"/>
              <a:t>　</a:t>
            </a:r>
            <a:r>
              <a:rPr lang="ja-JP" altLang="en-US" sz="2400" b="1" dirty="0" smtClean="0"/>
              <a:t>都度</a:t>
            </a:r>
            <a:r>
              <a:rPr lang="ja-JP" altLang="en-US" sz="2400" b="1" dirty="0"/>
              <a:t>、手指の消毒を</a:t>
            </a:r>
            <a:r>
              <a:rPr lang="ja-JP" altLang="en-US" sz="2400" b="1" dirty="0" smtClean="0"/>
              <a:t>実施</a:t>
            </a:r>
            <a:endParaRPr lang="ja-JP" altLang="en-US" sz="2400" dirty="0"/>
          </a:p>
          <a:p>
            <a:endParaRPr kumimoji="1" lang="ja-JP" altLang="en-US" sz="2400" dirty="0"/>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3</a:t>
            </a:fld>
            <a:endParaRPr kumimoji="1" lang="ja-JP" altLang="en-US"/>
          </a:p>
        </p:txBody>
      </p:sp>
    </p:spTree>
    <p:extLst>
      <p:ext uri="{BB962C8B-B14F-4D97-AF65-F5344CB8AC3E}">
        <p14:creationId xmlns:p14="http://schemas.microsoft.com/office/powerpoint/2010/main" val="45428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２</a:t>
            </a:r>
            <a:r>
              <a:rPr lang="ja-JP" altLang="en-US" dirty="0" smtClean="0"/>
              <a:t>受付・３検温</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200" y="1332768"/>
            <a:ext cx="4287962" cy="2339119"/>
          </a:xfrm>
          <a:prstGeom prst="rect">
            <a:avLst/>
          </a:prstGeom>
        </p:spPr>
      </p:pic>
      <p:pic>
        <p:nvPicPr>
          <p:cNvPr id="4" name="図 3"/>
          <p:cNvPicPr>
            <a:picLocks noChangeAspect="1"/>
          </p:cNvPicPr>
          <p:nvPr/>
        </p:nvPicPr>
        <p:blipFill>
          <a:blip r:embed="rId3"/>
          <a:stretch>
            <a:fillRect/>
          </a:stretch>
        </p:blipFill>
        <p:spPr>
          <a:xfrm>
            <a:off x="838200" y="4114879"/>
            <a:ext cx="4287962" cy="2408843"/>
          </a:xfrm>
          <a:prstGeom prst="rect">
            <a:avLst/>
          </a:prstGeom>
        </p:spPr>
      </p:pic>
      <p:sp>
        <p:nvSpPr>
          <p:cNvPr id="7" name="テキスト ボックス 6"/>
          <p:cNvSpPr txBox="1"/>
          <p:nvPr/>
        </p:nvSpPr>
        <p:spPr>
          <a:xfrm>
            <a:off x="5126162" y="1332768"/>
            <a:ext cx="6858000" cy="4893647"/>
          </a:xfrm>
          <a:prstGeom prst="rect">
            <a:avLst/>
          </a:prstGeom>
          <a:noFill/>
        </p:spPr>
        <p:txBody>
          <a:bodyPr wrap="square" rtlCol="0">
            <a:spAutoFit/>
          </a:bodyPr>
          <a:lstStyle/>
          <a:p>
            <a:r>
              <a:rPr lang="ja-JP" altLang="en-US" sz="2400" dirty="0" smtClean="0"/>
              <a:t>・</a:t>
            </a:r>
            <a:r>
              <a:rPr lang="ja-JP" altLang="en-US" sz="2400" b="1" dirty="0" smtClean="0"/>
              <a:t>予約票を基に受付</a:t>
            </a:r>
            <a:endParaRPr lang="en-US" altLang="ja-JP" sz="2400" b="1" dirty="0" smtClean="0"/>
          </a:p>
          <a:p>
            <a:r>
              <a:rPr lang="ja-JP" altLang="en-US" sz="2400" dirty="0"/>
              <a:t>　</a:t>
            </a:r>
            <a:r>
              <a:rPr lang="en-US" altLang="ja-JP" sz="2400" dirty="0" smtClean="0"/>
              <a:t>-</a:t>
            </a:r>
            <a:r>
              <a:rPr lang="ja-JP" altLang="en-US" sz="2400" b="1" dirty="0" smtClean="0"/>
              <a:t>予約有無</a:t>
            </a:r>
            <a:r>
              <a:rPr lang="ja-JP" altLang="en-US" sz="2400" b="1" dirty="0"/>
              <a:t>、身分証、</a:t>
            </a:r>
            <a:r>
              <a:rPr lang="ja-JP" altLang="en-US" sz="2400" b="1" dirty="0" smtClean="0"/>
              <a:t>接種券、予診票の</a:t>
            </a:r>
            <a:r>
              <a:rPr lang="ja-JP" altLang="en-US" sz="2400" b="1" dirty="0"/>
              <a:t>確認</a:t>
            </a:r>
            <a:endParaRPr lang="ja-JP" altLang="en-US" sz="2400" dirty="0"/>
          </a:p>
          <a:p>
            <a:r>
              <a:rPr lang="en-US" altLang="ja-JP" sz="2400" dirty="0"/>
              <a:t>※</a:t>
            </a:r>
            <a:r>
              <a:rPr lang="ja-JP" altLang="en-US" sz="2400" dirty="0"/>
              <a:t>接種券・本人確認書類をお忘れの場合は、必要書類を持参し再度お越し頂くよう案内</a:t>
            </a:r>
          </a:p>
          <a:p>
            <a:r>
              <a:rPr lang="ja-JP" altLang="en-US" sz="2400" dirty="0" smtClean="0"/>
              <a:t>・</a:t>
            </a:r>
            <a:r>
              <a:rPr lang="ja-JP" altLang="en-US" sz="2400" b="1" dirty="0" smtClean="0"/>
              <a:t>非接触型体温計での検温</a:t>
            </a:r>
            <a:endParaRPr lang="ja-JP" altLang="en-US" sz="2400" dirty="0" smtClean="0"/>
          </a:p>
          <a:p>
            <a:r>
              <a:rPr lang="en-US" altLang="ja-JP" sz="2400" dirty="0" smtClean="0"/>
              <a:t>※</a:t>
            </a:r>
            <a:r>
              <a:rPr lang="ja-JP" altLang="en-US" sz="2400" dirty="0" smtClean="0"/>
              <a:t>高体温の場合、接触型体温計で検温し直し</a:t>
            </a:r>
            <a:endParaRPr lang="en-US" altLang="ja-JP" sz="2400" dirty="0" smtClean="0"/>
          </a:p>
          <a:p>
            <a:r>
              <a:rPr lang="ja-JP" altLang="en-US" sz="2400" dirty="0" smtClean="0"/>
              <a:t>・</a:t>
            </a:r>
            <a:r>
              <a:rPr lang="ja-JP" altLang="en-US" sz="2400" b="1" dirty="0"/>
              <a:t>予診票</a:t>
            </a:r>
            <a:r>
              <a:rPr lang="ja-JP" altLang="en-US" sz="2400" b="1" dirty="0" smtClean="0"/>
              <a:t>に検温結果を記載</a:t>
            </a:r>
            <a:endParaRPr lang="ja-JP" altLang="en-US" sz="2400" dirty="0" smtClean="0"/>
          </a:p>
          <a:p>
            <a:r>
              <a:rPr lang="ja-JP" altLang="en-US" sz="2400" dirty="0" smtClean="0"/>
              <a:t>・</a:t>
            </a:r>
            <a:r>
              <a:rPr lang="ja-JP" altLang="en-US" sz="2400" b="1" dirty="0" smtClean="0"/>
              <a:t>バインダー、ボールペンのお渡し</a:t>
            </a:r>
            <a:endParaRPr lang="ja-JP" altLang="en-US" sz="2400" dirty="0" smtClean="0"/>
          </a:p>
          <a:p>
            <a:r>
              <a:rPr lang="en-US" altLang="ja-JP" sz="2400" dirty="0" smtClean="0"/>
              <a:t>※</a:t>
            </a:r>
            <a:r>
              <a:rPr lang="ja-JP" altLang="en-US" sz="2400" dirty="0" smtClean="0"/>
              <a:t>接触型体温計・バインダー・ボールペンは消毒済みのものをお渡し</a:t>
            </a:r>
          </a:p>
          <a:p>
            <a:r>
              <a:rPr lang="ja-JP" altLang="en-US" sz="2400" dirty="0" smtClean="0"/>
              <a:t>・</a:t>
            </a:r>
            <a:r>
              <a:rPr lang="ja-JP" altLang="en-US" sz="2400" b="1" dirty="0" smtClean="0"/>
              <a:t>予診票未記入者へ予</a:t>
            </a:r>
            <a:r>
              <a:rPr lang="ja-JP" altLang="en-US" sz="2400" b="1" dirty="0"/>
              <a:t>診票記入依頼</a:t>
            </a:r>
            <a:endParaRPr lang="ja-JP" altLang="en-US" sz="2400" dirty="0"/>
          </a:p>
          <a:p>
            <a:r>
              <a:rPr lang="ja-JP" altLang="en-US" sz="2400" dirty="0" smtClean="0"/>
              <a:t>・</a:t>
            </a:r>
            <a:r>
              <a:rPr lang="ja-JP" altLang="en-US" sz="2400" b="1" dirty="0" smtClean="0"/>
              <a:t>被</a:t>
            </a:r>
            <a:r>
              <a:rPr lang="ja-JP" altLang="en-US" sz="2400" b="1" dirty="0"/>
              <a:t>接種者と直接・間接に接触した職員は、都度、消毒を</a:t>
            </a:r>
            <a:r>
              <a:rPr lang="ja-JP" altLang="en-US" sz="2400" b="1" dirty="0" smtClean="0"/>
              <a:t>実施</a:t>
            </a:r>
            <a:endParaRPr lang="ja-JP" altLang="en-US" sz="2400" dirty="0"/>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4</a:t>
            </a:fld>
            <a:endParaRPr kumimoji="1" lang="ja-JP" altLang="en-US"/>
          </a:p>
        </p:txBody>
      </p:sp>
    </p:spTree>
    <p:extLst>
      <p:ext uri="{BB962C8B-B14F-4D97-AF65-F5344CB8AC3E}">
        <p14:creationId xmlns:p14="http://schemas.microsoft.com/office/powerpoint/2010/main" val="181597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４予診票確認</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200" y="1425275"/>
            <a:ext cx="4121239" cy="2328153"/>
          </a:xfrm>
          <a:prstGeom prst="rect">
            <a:avLst/>
          </a:prstGeom>
        </p:spPr>
      </p:pic>
      <p:sp>
        <p:nvSpPr>
          <p:cNvPr id="7" name="テキスト ボックス 6"/>
          <p:cNvSpPr txBox="1"/>
          <p:nvPr/>
        </p:nvSpPr>
        <p:spPr>
          <a:xfrm>
            <a:off x="5126162" y="1332768"/>
            <a:ext cx="6858000" cy="1938992"/>
          </a:xfrm>
          <a:prstGeom prst="rect">
            <a:avLst/>
          </a:prstGeom>
          <a:noFill/>
        </p:spPr>
        <p:txBody>
          <a:bodyPr wrap="square" rtlCol="0">
            <a:spAutoFit/>
          </a:bodyPr>
          <a:lstStyle/>
          <a:p>
            <a:r>
              <a:rPr lang="ja-JP" altLang="en-US" sz="2400" dirty="0"/>
              <a:t>・</a:t>
            </a:r>
            <a:r>
              <a:rPr lang="ja-JP" altLang="en-US" sz="2400" b="1" dirty="0" smtClean="0"/>
              <a:t>保健師は、予診票を確認</a:t>
            </a:r>
            <a:endParaRPr lang="ja-JP" altLang="en-US" sz="2400" dirty="0"/>
          </a:p>
          <a:p>
            <a:r>
              <a:rPr lang="ja-JP" altLang="en-US" sz="2400" dirty="0" smtClean="0"/>
              <a:t>　</a:t>
            </a:r>
            <a:r>
              <a:rPr lang="en-US" altLang="ja-JP" sz="2400" dirty="0" smtClean="0"/>
              <a:t>-</a:t>
            </a:r>
            <a:r>
              <a:rPr lang="ja-JP" altLang="en-US" sz="2400" b="1" dirty="0"/>
              <a:t>予診票の記入</a:t>
            </a:r>
            <a:r>
              <a:rPr lang="ja-JP" altLang="en-US" sz="2400" b="1" dirty="0" smtClean="0"/>
              <a:t>漏れの確認</a:t>
            </a:r>
            <a:endParaRPr lang="en-US" altLang="ja-JP" sz="2400" b="1" dirty="0" smtClean="0"/>
          </a:p>
          <a:p>
            <a:r>
              <a:rPr lang="ja-JP" altLang="en-US" sz="2400" dirty="0" smtClean="0"/>
              <a:t>　</a:t>
            </a:r>
            <a:r>
              <a:rPr lang="en-US" altLang="ja-JP" sz="2400" dirty="0" smtClean="0"/>
              <a:t>-</a:t>
            </a:r>
            <a:r>
              <a:rPr lang="ja-JP" altLang="en-US" sz="2400" b="1" dirty="0" smtClean="0"/>
              <a:t>予診票の書き間違いの確認</a:t>
            </a:r>
            <a:endParaRPr lang="ja-JP" altLang="en-US" sz="2400" dirty="0"/>
          </a:p>
          <a:p>
            <a:r>
              <a:rPr lang="ja-JP" altLang="en-US" sz="2400" dirty="0" smtClean="0"/>
              <a:t>・</a:t>
            </a:r>
            <a:r>
              <a:rPr lang="ja-JP" altLang="en-US" sz="2400" b="1" dirty="0" smtClean="0"/>
              <a:t>被</a:t>
            </a:r>
            <a:r>
              <a:rPr lang="ja-JP" altLang="en-US" sz="2400" b="1" dirty="0"/>
              <a:t>接種者と直接・間接に接触した職員は、都度、消毒を</a:t>
            </a:r>
            <a:r>
              <a:rPr lang="ja-JP" altLang="en-US" sz="2400" b="1" dirty="0" smtClean="0"/>
              <a:t>実施</a:t>
            </a:r>
            <a:endParaRPr lang="ja-JP" altLang="en-US" sz="2400" dirty="0"/>
          </a:p>
        </p:txBody>
      </p:sp>
      <p:sp>
        <p:nvSpPr>
          <p:cNvPr id="4" name="スライド番号プレースホルダー 3"/>
          <p:cNvSpPr>
            <a:spLocks noGrp="1"/>
          </p:cNvSpPr>
          <p:nvPr>
            <p:ph type="sldNum" sz="quarter" idx="12"/>
          </p:nvPr>
        </p:nvSpPr>
        <p:spPr/>
        <p:txBody>
          <a:bodyPr/>
          <a:lstStyle/>
          <a:p>
            <a:fld id="{66BBF2B1-9B5F-44F1-AC8E-141D412110A0}" type="slidenum">
              <a:rPr kumimoji="1" lang="ja-JP" altLang="en-US" smtClean="0"/>
              <a:t>5</a:t>
            </a:fld>
            <a:endParaRPr kumimoji="1" lang="ja-JP" altLang="en-US"/>
          </a:p>
        </p:txBody>
      </p:sp>
    </p:spTree>
    <p:extLst>
      <p:ext uri="{BB962C8B-B14F-4D97-AF65-F5344CB8AC3E}">
        <p14:creationId xmlns:p14="http://schemas.microsoft.com/office/powerpoint/2010/main" val="415448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５－１予診</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200" y="1344594"/>
            <a:ext cx="4121239" cy="2328153"/>
          </a:xfrm>
          <a:prstGeom prst="rect">
            <a:avLst/>
          </a:prstGeom>
        </p:spPr>
      </p:pic>
      <p:sp>
        <p:nvSpPr>
          <p:cNvPr id="7" name="テキスト ボックス 6"/>
          <p:cNvSpPr txBox="1"/>
          <p:nvPr/>
        </p:nvSpPr>
        <p:spPr>
          <a:xfrm>
            <a:off x="5126162" y="1332768"/>
            <a:ext cx="6858000" cy="3785652"/>
          </a:xfrm>
          <a:prstGeom prst="rect">
            <a:avLst/>
          </a:prstGeom>
          <a:noFill/>
        </p:spPr>
        <p:txBody>
          <a:bodyPr wrap="square" rtlCol="0">
            <a:spAutoFit/>
          </a:bodyPr>
          <a:lstStyle/>
          <a:p>
            <a:r>
              <a:rPr lang="ja-JP" altLang="en-US" sz="2400" dirty="0"/>
              <a:t>・</a:t>
            </a:r>
            <a:r>
              <a:rPr lang="ja-JP" altLang="en-US" sz="2400" b="1" dirty="0" smtClean="0"/>
              <a:t>医師による問診</a:t>
            </a:r>
            <a:endParaRPr lang="ja-JP" altLang="en-US" sz="2400" dirty="0"/>
          </a:p>
          <a:p>
            <a:r>
              <a:rPr lang="ja-JP" altLang="en-US" sz="2400" dirty="0" smtClean="0"/>
              <a:t>　</a:t>
            </a:r>
            <a:r>
              <a:rPr lang="en-US" altLang="ja-JP" sz="2400" dirty="0" smtClean="0"/>
              <a:t>-</a:t>
            </a:r>
            <a:r>
              <a:rPr lang="ja-JP" altLang="en-US" sz="2400" b="1" dirty="0"/>
              <a:t>名前の確認、</a:t>
            </a:r>
            <a:r>
              <a:rPr lang="ja-JP" altLang="en-US" sz="2400" b="1" dirty="0" smtClean="0"/>
              <a:t>問診</a:t>
            </a:r>
            <a:endParaRPr lang="en-US" altLang="ja-JP" sz="2400" b="1" dirty="0" smtClean="0"/>
          </a:p>
          <a:p>
            <a:r>
              <a:rPr lang="ja-JP" altLang="en-US" sz="2400" b="1" dirty="0"/>
              <a:t>　</a:t>
            </a:r>
            <a:r>
              <a:rPr lang="ja-JP" altLang="en-US" sz="2400" b="1" dirty="0" smtClean="0"/>
              <a:t>（</a:t>
            </a:r>
            <a:r>
              <a:rPr lang="ja-JP" altLang="en-US" sz="2400" b="1" dirty="0"/>
              <a:t>必要に応じて）視診・触診・聴診</a:t>
            </a:r>
            <a:endParaRPr lang="ja-JP" altLang="en-US" sz="2400" dirty="0"/>
          </a:p>
          <a:p>
            <a:r>
              <a:rPr lang="ja-JP" altLang="en-US" sz="2400" b="1" dirty="0" smtClean="0"/>
              <a:t>確認点≫副反応</a:t>
            </a:r>
            <a:r>
              <a:rPr lang="ja-JP" altLang="en-US" sz="2400" b="1" dirty="0"/>
              <a:t>などの説明、接種歴の確認、接種不適合者及び予防接種要注意者</a:t>
            </a:r>
            <a:endParaRPr lang="ja-JP" altLang="en-US" sz="2400" dirty="0"/>
          </a:p>
          <a:p>
            <a:r>
              <a:rPr lang="ja-JP" altLang="en-US" sz="2400" dirty="0" smtClean="0"/>
              <a:t>・</a:t>
            </a:r>
            <a:r>
              <a:rPr lang="ja-JP" altLang="en-US" sz="2400" b="1" dirty="0" smtClean="0"/>
              <a:t>医師による予</a:t>
            </a:r>
            <a:r>
              <a:rPr lang="ja-JP" altLang="en-US" sz="2400" b="1" dirty="0"/>
              <a:t>診票へのサイン</a:t>
            </a:r>
            <a:endParaRPr lang="ja-JP" altLang="en-US" sz="2400" dirty="0"/>
          </a:p>
          <a:p>
            <a:r>
              <a:rPr lang="ja-JP" altLang="en-US" sz="2400" dirty="0" smtClean="0"/>
              <a:t>・</a:t>
            </a:r>
            <a:r>
              <a:rPr lang="ja-JP" altLang="en-US" sz="2400" b="1" dirty="0" smtClean="0"/>
              <a:t>新型</a:t>
            </a:r>
            <a:r>
              <a:rPr lang="ja-JP" altLang="en-US" sz="2400" b="1" dirty="0"/>
              <a:t>コロナワクチン接種希望書欄への同意のサイン記入依頼</a:t>
            </a:r>
            <a:endParaRPr lang="ja-JP" altLang="en-US" sz="2400" dirty="0"/>
          </a:p>
          <a:p>
            <a:r>
              <a:rPr lang="ja-JP" altLang="en-US" sz="2400" dirty="0" smtClean="0"/>
              <a:t>・</a:t>
            </a:r>
            <a:r>
              <a:rPr lang="ja-JP" altLang="en-US" sz="2400" b="1" dirty="0" smtClean="0"/>
              <a:t>医師</a:t>
            </a:r>
            <a:r>
              <a:rPr lang="ja-JP" altLang="en-US" sz="2400" b="1" dirty="0"/>
              <a:t>は、被接種者が代わる毎に手指消毒と被接種者に触れた聴診器等の消毒を</a:t>
            </a:r>
            <a:r>
              <a:rPr lang="ja-JP" altLang="en-US" sz="2400" b="1" dirty="0" smtClean="0"/>
              <a:t>実施</a:t>
            </a:r>
            <a:endParaRPr lang="ja-JP" altLang="en-US" sz="2400" dirty="0"/>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6</a:t>
            </a:fld>
            <a:endParaRPr kumimoji="1" lang="ja-JP" altLang="en-US"/>
          </a:p>
        </p:txBody>
      </p:sp>
    </p:spTree>
    <p:extLst>
      <p:ext uri="{BB962C8B-B14F-4D97-AF65-F5344CB8AC3E}">
        <p14:creationId xmlns:p14="http://schemas.microsoft.com/office/powerpoint/2010/main" val="204190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５－２</a:t>
            </a:r>
            <a:r>
              <a:rPr lang="ja-JP" altLang="en-US" dirty="0" smtClean="0"/>
              <a:t>接種</a:t>
            </a:r>
            <a:endParaRPr kumimoji="1" lang="ja-JP" altLang="en-US" dirty="0"/>
          </a:p>
        </p:txBody>
      </p:sp>
      <p:pic>
        <p:nvPicPr>
          <p:cNvPr id="4" name="図 3"/>
          <p:cNvPicPr>
            <a:picLocks noChangeAspect="1"/>
          </p:cNvPicPr>
          <p:nvPr/>
        </p:nvPicPr>
        <p:blipFill>
          <a:blip r:embed="rId2"/>
          <a:stretch>
            <a:fillRect/>
          </a:stretch>
        </p:blipFill>
        <p:spPr>
          <a:xfrm>
            <a:off x="838200" y="1332768"/>
            <a:ext cx="4121239" cy="2746017"/>
          </a:xfrm>
          <a:prstGeom prst="rect">
            <a:avLst/>
          </a:prstGeom>
        </p:spPr>
      </p:pic>
      <p:sp>
        <p:nvSpPr>
          <p:cNvPr id="7" name="テキスト ボックス 6"/>
          <p:cNvSpPr txBox="1"/>
          <p:nvPr/>
        </p:nvSpPr>
        <p:spPr>
          <a:xfrm>
            <a:off x="5126162" y="1332768"/>
            <a:ext cx="6858000" cy="4893647"/>
          </a:xfrm>
          <a:prstGeom prst="rect">
            <a:avLst/>
          </a:prstGeom>
          <a:noFill/>
        </p:spPr>
        <p:txBody>
          <a:bodyPr wrap="square" rtlCol="0">
            <a:spAutoFit/>
          </a:bodyPr>
          <a:lstStyle/>
          <a:p>
            <a:r>
              <a:rPr lang="en-US" altLang="ja-JP" sz="2400" dirty="0" smtClean="0"/>
              <a:t>•</a:t>
            </a:r>
            <a:r>
              <a:rPr lang="ja-JP" altLang="en-US" sz="2400" b="1" dirty="0" smtClean="0"/>
              <a:t>看護師は、本人</a:t>
            </a:r>
            <a:r>
              <a:rPr lang="ja-JP" altLang="en-US" sz="2400" b="1" dirty="0"/>
              <a:t>確認し</a:t>
            </a:r>
            <a:r>
              <a:rPr lang="ja-JP" altLang="en-US" sz="2400" b="1" dirty="0" smtClean="0"/>
              <a:t>、注意</a:t>
            </a:r>
            <a:r>
              <a:rPr lang="ja-JP" altLang="en-US" sz="2400" b="1" dirty="0"/>
              <a:t>事項を伝達</a:t>
            </a:r>
            <a:endParaRPr lang="ja-JP" altLang="en-US" sz="2400" dirty="0"/>
          </a:p>
          <a:p>
            <a:r>
              <a:rPr lang="en-US" altLang="ja-JP" sz="2400" dirty="0"/>
              <a:t>•</a:t>
            </a:r>
            <a:r>
              <a:rPr lang="ja-JP" altLang="en-US" sz="2400" b="1" dirty="0" smtClean="0"/>
              <a:t>看護師は</a:t>
            </a:r>
            <a:r>
              <a:rPr lang="ja-JP" altLang="en-US" sz="2400" b="1" dirty="0"/>
              <a:t>、被接種者の体位を整える</a:t>
            </a:r>
            <a:endParaRPr lang="ja-JP" altLang="en-US" sz="2400" dirty="0"/>
          </a:p>
          <a:p>
            <a:r>
              <a:rPr lang="en-US" altLang="ja-JP" sz="2400" dirty="0"/>
              <a:t>※</a:t>
            </a:r>
            <a:r>
              <a:rPr lang="ja-JP" altLang="en-US" sz="2400" dirty="0"/>
              <a:t>接種部位を露わにし、肘を外側に張り出していただく</a:t>
            </a:r>
          </a:p>
          <a:p>
            <a:r>
              <a:rPr lang="en-US" altLang="ja-JP" sz="2400" dirty="0" smtClean="0"/>
              <a:t>•</a:t>
            </a:r>
            <a:r>
              <a:rPr lang="ja-JP" altLang="en-US" sz="2400" b="1" dirty="0" smtClean="0"/>
              <a:t>看護師は</a:t>
            </a:r>
            <a:r>
              <a:rPr lang="ja-JP" altLang="en-US" sz="2400" b="1" dirty="0"/>
              <a:t>、接種部位（上腕の三角筋）をアルコール綿で消毒</a:t>
            </a:r>
            <a:endParaRPr lang="ja-JP" altLang="en-US" sz="2400" dirty="0"/>
          </a:p>
          <a:p>
            <a:r>
              <a:rPr lang="en-US" altLang="ja-JP" sz="2400" dirty="0" smtClean="0"/>
              <a:t>※</a:t>
            </a:r>
            <a:r>
              <a:rPr lang="ja-JP" altLang="en-US" sz="2400" dirty="0" smtClean="0"/>
              <a:t>アルコール綿は医療廃棄物箱に廃棄</a:t>
            </a:r>
          </a:p>
          <a:p>
            <a:r>
              <a:rPr lang="en-US" altLang="ja-JP" sz="2400" dirty="0" smtClean="0"/>
              <a:t>•</a:t>
            </a:r>
            <a:r>
              <a:rPr lang="ja-JP" altLang="en-US" sz="2400" b="1" dirty="0" smtClean="0"/>
              <a:t>看護師は</a:t>
            </a:r>
            <a:r>
              <a:rPr lang="ja-JP" altLang="en-US" sz="2400" b="1" dirty="0"/>
              <a:t>、上腕の三角筋に筋肉内接種</a:t>
            </a:r>
            <a:endParaRPr lang="ja-JP" altLang="en-US" sz="2400" dirty="0"/>
          </a:p>
          <a:p>
            <a:r>
              <a:rPr lang="en-US" altLang="ja-JP" sz="2400" dirty="0" smtClean="0"/>
              <a:t>•</a:t>
            </a:r>
            <a:r>
              <a:rPr lang="ja-JP" altLang="en-US" sz="2400" b="1" dirty="0" smtClean="0"/>
              <a:t>看護師は</a:t>
            </a:r>
            <a:r>
              <a:rPr lang="ja-JP" altLang="en-US" sz="2400" b="1" dirty="0"/>
              <a:t>、被接種者に声かけし、しびれ感や、激しい痛み等がないかを確認</a:t>
            </a:r>
            <a:endParaRPr lang="ja-JP" altLang="en-US" sz="2400" dirty="0"/>
          </a:p>
          <a:p>
            <a:r>
              <a:rPr lang="en-US" altLang="ja-JP" sz="2400" dirty="0"/>
              <a:t>•</a:t>
            </a:r>
            <a:r>
              <a:rPr lang="ja-JP" altLang="en-US" sz="2400" b="1" dirty="0" smtClean="0"/>
              <a:t>看護師は</a:t>
            </a:r>
            <a:r>
              <a:rPr lang="ja-JP" altLang="en-US" sz="2400" b="1" dirty="0"/>
              <a:t>、被接種者が代わる毎に手指の消毒を</a:t>
            </a:r>
            <a:r>
              <a:rPr lang="ja-JP" altLang="en-US" sz="2400" b="1" dirty="0" smtClean="0"/>
              <a:t>実施</a:t>
            </a:r>
            <a:endParaRPr lang="en-US" altLang="ja-JP" sz="2400" b="1" dirty="0" smtClean="0"/>
          </a:p>
          <a:p>
            <a:r>
              <a:rPr lang="ja-JP" altLang="en-US" sz="2400" b="1" dirty="0" smtClean="0"/>
              <a:t>・着衣を整えたら退出するよう案内</a:t>
            </a:r>
            <a:endParaRPr lang="ja-JP" altLang="en-US" sz="2400" dirty="0"/>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7</a:t>
            </a:fld>
            <a:endParaRPr kumimoji="1" lang="ja-JP" altLang="en-US"/>
          </a:p>
        </p:txBody>
      </p:sp>
    </p:spTree>
    <p:extLst>
      <p:ext uri="{BB962C8B-B14F-4D97-AF65-F5344CB8AC3E}">
        <p14:creationId xmlns:p14="http://schemas.microsoft.com/office/powerpoint/2010/main" val="109112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６－１接種済証交付・６－２次回予約</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199" y="1430522"/>
            <a:ext cx="4164781" cy="2348102"/>
          </a:xfrm>
          <a:prstGeom prst="rect">
            <a:avLst/>
          </a:prstGeom>
        </p:spPr>
      </p:pic>
      <p:sp>
        <p:nvSpPr>
          <p:cNvPr id="7" name="テキスト ボックス 6"/>
          <p:cNvSpPr txBox="1"/>
          <p:nvPr/>
        </p:nvSpPr>
        <p:spPr>
          <a:xfrm>
            <a:off x="5126162" y="1332768"/>
            <a:ext cx="6858000" cy="4154984"/>
          </a:xfrm>
          <a:prstGeom prst="rect">
            <a:avLst/>
          </a:prstGeom>
          <a:noFill/>
        </p:spPr>
        <p:txBody>
          <a:bodyPr wrap="square" rtlCol="0">
            <a:spAutoFit/>
          </a:bodyPr>
          <a:lstStyle/>
          <a:p>
            <a:r>
              <a:rPr lang="en-US" altLang="ja-JP" sz="2400" dirty="0" smtClean="0"/>
              <a:t>•</a:t>
            </a:r>
            <a:r>
              <a:rPr lang="ja-JP" altLang="en-US" sz="2400" b="1" dirty="0" smtClean="0"/>
              <a:t>接種の有無を確認</a:t>
            </a:r>
            <a:endParaRPr lang="en-US" altLang="ja-JP" sz="2400" b="1" dirty="0" smtClean="0"/>
          </a:p>
          <a:p>
            <a:r>
              <a:rPr lang="en-US" altLang="ja-JP" sz="2400" dirty="0" smtClean="0"/>
              <a:t>•</a:t>
            </a:r>
            <a:r>
              <a:rPr lang="ja-JP" altLang="en-US" sz="2400" b="1" dirty="0" smtClean="0"/>
              <a:t>予診票に日付、接種場所を記載し</a:t>
            </a:r>
            <a:r>
              <a:rPr lang="ja-JP" altLang="en-US" sz="2400" b="1" dirty="0"/>
              <a:t>、ワクチン接種シール・接種券を貼り付け</a:t>
            </a:r>
            <a:endParaRPr lang="ja-JP" altLang="en-US" sz="2400" dirty="0"/>
          </a:p>
          <a:p>
            <a:r>
              <a:rPr lang="en-US" altLang="ja-JP" sz="2400" dirty="0" smtClean="0"/>
              <a:t>•</a:t>
            </a:r>
            <a:r>
              <a:rPr lang="ja-JP" altLang="en-US" sz="2400" b="1" dirty="0" smtClean="0"/>
              <a:t>接種済証にワクチンシール</a:t>
            </a:r>
            <a:r>
              <a:rPr lang="ja-JP" altLang="en-US" sz="2400" b="1" dirty="0"/>
              <a:t>の貼付を</a:t>
            </a:r>
            <a:r>
              <a:rPr lang="ja-JP" altLang="en-US" sz="2400" b="1" dirty="0" smtClean="0"/>
              <a:t>貼り付け</a:t>
            </a:r>
            <a:endParaRPr lang="en-US" altLang="ja-JP" sz="2400" b="1" dirty="0" smtClean="0"/>
          </a:p>
          <a:p>
            <a:r>
              <a:rPr lang="en-US" altLang="ja-JP" sz="2400" dirty="0" smtClean="0"/>
              <a:t>•</a:t>
            </a:r>
            <a:r>
              <a:rPr lang="ja-JP" altLang="en-US" sz="2400" b="1" dirty="0" smtClean="0"/>
              <a:t>次回の予約を受付け</a:t>
            </a:r>
            <a:endParaRPr lang="en-US" altLang="ja-JP" sz="2400" b="1" dirty="0" smtClean="0"/>
          </a:p>
          <a:p>
            <a:r>
              <a:rPr lang="en-US" altLang="ja-JP" sz="2400" dirty="0" smtClean="0"/>
              <a:t>•</a:t>
            </a:r>
            <a:r>
              <a:rPr lang="ja-JP" altLang="en-US" sz="2400" b="1" dirty="0" smtClean="0"/>
              <a:t>経過</a:t>
            </a:r>
            <a:r>
              <a:rPr lang="ja-JP" altLang="en-US" sz="2400" b="1" dirty="0"/>
              <a:t>観察場所から退出できる時刻を</a:t>
            </a:r>
            <a:r>
              <a:rPr lang="ja-JP" altLang="en-US" sz="2400" b="1" dirty="0" smtClean="0"/>
              <a:t>伝達</a:t>
            </a:r>
            <a:endParaRPr lang="en-US" altLang="ja-JP" sz="2400" b="1" dirty="0" smtClean="0"/>
          </a:p>
          <a:p>
            <a:r>
              <a:rPr lang="en-US" altLang="ja-JP" sz="2400" dirty="0" smtClean="0"/>
              <a:t>※</a:t>
            </a:r>
            <a:r>
              <a:rPr lang="ja-JP" altLang="en-US" sz="2400" dirty="0" smtClean="0"/>
              <a:t>接種</a:t>
            </a:r>
            <a:r>
              <a:rPr lang="ja-JP" altLang="en-US" sz="2400" dirty="0"/>
              <a:t>時刻を記入</a:t>
            </a:r>
            <a:r>
              <a:rPr lang="ja-JP" altLang="en-US" sz="2400" dirty="0" smtClean="0"/>
              <a:t>した紙をお渡し</a:t>
            </a:r>
            <a:endParaRPr lang="ja-JP" altLang="en-US" sz="2400" dirty="0"/>
          </a:p>
          <a:p>
            <a:r>
              <a:rPr lang="en-US" altLang="ja-JP" sz="2400" dirty="0" smtClean="0"/>
              <a:t>•</a:t>
            </a:r>
            <a:r>
              <a:rPr lang="ja-JP" altLang="en-US" sz="2400" b="1" dirty="0" smtClean="0"/>
              <a:t>接種済証を</a:t>
            </a:r>
            <a:r>
              <a:rPr lang="ja-JP" altLang="en-US" sz="2400" b="1" dirty="0"/>
              <a:t>お渡し</a:t>
            </a:r>
            <a:endParaRPr lang="ja-JP" altLang="en-US" sz="2400" dirty="0"/>
          </a:p>
          <a:p>
            <a:r>
              <a:rPr lang="en-US" altLang="ja-JP" sz="2400" dirty="0" smtClean="0"/>
              <a:t>•</a:t>
            </a:r>
            <a:r>
              <a:rPr lang="ja-JP" altLang="en-US" sz="2400" b="1" dirty="0" smtClean="0"/>
              <a:t>アンケート、</a:t>
            </a:r>
            <a:r>
              <a:rPr lang="ja-JP" altLang="en-US" sz="2400" b="1" dirty="0"/>
              <a:t>バインダー、ボールペン</a:t>
            </a:r>
            <a:r>
              <a:rPr lang="ja-JP" altLang="en-US" sz="2400" b="1" dirty="0" smtClean="0"/>
              <a:t>を配布</a:t>
            </a:r>
            <a:endParaRPr lang="ja-JP" altLang="en-US" sz="2400" dirty="0"/>
          </a:p>
          <a:p>
            <a:r>
              <a:rPr lang="en-US" altLang="ja-JP" sz="2400" dirty="0" smtClean="0"/>
              <a:t>•</a:t>
            </a:r>
            <a:r>
              <a:rPr lang="ja-JP" altLang="en-US" sz="2400" b="1" dirty="0" smtClean="0"/>
              <a:t>被接種者と直接・間接に接触した職員は、都度、消毒を実施</a:t>
            </a:r>
            <a:endParaRPr lang="ja-JP" altLang="en-US" sz="2400" dirty="0" smtClean="0"/>
          </a:p>
        </p:txBody>
      </p:sp>
      <p:sp>
        <p:nvSpPr>
          <p:cNvPr id="4" name="スライド番号プレースホルダー 3"/>
          <p:cNvSpPr>
            <a:spLocks noGrp="1"/>
          </p:cNvSpPr>
          <p:nvPr>
            <p:ph type="sldNum" sz="quarter" idx="12"/>
          </p:nvPr>
        </p:nvSpPr>
        <p:spPr/>
        <p:txBody>
          <a:bodyPr/>
          <a:lstStyle/>
          <a:p>
            <a:fld id="{66BBF2B1-9B5F-44F1-AC8E-141D412110A0}" type="slidenum">
              <a:rPr kumimoji="1" lang="ja-JP" altLang="en-US" smtClean="0"/>
              <a:t>8</a:t>
            </a:fld>
            <a:endParaRPr kumimoji="1" lang="ja-JP" altLang="en-US"/>
          </a:p>
        </p:txBody>
      </p:sp>
    </p:spTree>
    <p:extLst>
      <p:ext uri="{BB962C8B-B14F-4D97-AF65-F5344CB8AC3E}">
        <p14:creationId xmlns:p14="http://schemas.microsoft.com/office/powerpoint/2010/main" val="83313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smtClean="0"/>
              <a:t>７－１経過観察・７－２救護室</a:t>
            </a:r>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838200" y="1331146"/>
            <a:ext cx="4121239" cy="2328153"/>
          </a:xfrm>
          <a:prstGeom prst="rect">
            <a:avLst/>
          </a:prstGeom>
        </p:spPr>
      </p:pic>
      <p:pic>
        <p:nvPicPr>
          <p:cNvPr id="4" name="図 3"/>
          <p:cNvPicPr>
            <a:picLocks noChangeAspect="1"/>
          </p:cNvPicPr>
          <p:nvPr/>
        </p:nvPicPr>
        <p:blipFill>
          <a:blip r:embed="rId3"/>
          <a:stretch>
            <a:fillRect/>
          </a:stretch>
        </p:blipFill>
        <p:spPr>
          <a:xfrm>
            <a:off x="838199" y="3757547"/>
            <a:ext cx="4121239" cy="2328153"/>
          </a:xfrm>
          <a:prstGeom prst="rect">
            <a:avLst/>
          </a:prstGeom>
        </p:spPr>
      </p:pic>
      <p:sp>
        <p:nvSpPr>
          <p:cNvPr id="7" name="テキスト ボックス 6"/>
          <p:cNvSpPr txBox="1"/>
          <p:nvPr/>
        </p:nvSpPr>
        <p:spPr>
          <a:xfrm>
            <a:off x="5126162" y="1332768"/>
            <a:ext cx="6858000" cy="5262979"/>
          </a:xfrm>
          <a:prstGeom prst="rect">
            <a:avLst/>
          </a:prstGeom>
          <a:noFill/>
        </p:spPr>
        <p:txBody>
          <a:bodyPr wrap="square" rtlCol="0">
            <a:spAutoFit/>
          </a:bodyPr>
          <a:lstStyle/>
          <a:p>
            <a:r>
              <a:rPr lang="en-US" altLang="ja-JP" sz="2400" dirty="0" smtClean="0"/>
              <a:t>•</a:t>
            </a:r>
            <a:r>
              <a:rPr lang="ja-JP" altLang="en-US" sz="2400" b="1" dirty="0" smtClean="0"/>
              <a:t>医師、看護師は</a:t>
            </a:r>
            <a:r>
              <a:rPr lang="ja-JP" altLang="en-US" sz="2400" b="1" dirty="0"/>
              <a:t>、被</a:t>
            </a:r>
            <a:r>
              <a:rPr lang="ja-JP" altLang="en-US" sz="2400" b="1" dirty="0" smtClean="0"/>
              <a:t>接種者の健康観察を実施</a:t>
            </a:r>
            <a:endParaRPr lang="ja-JP" altLang="en-US" sz="2400" dirty="0"/>
          </a:p>
          <a:p>
            <a:r>
              <a:rPr lang="ja-JP" altLang="en-US" sz="2400" dirty="0" smtClean="0"/>
              <a:t>　</a:t>
            </a:r>
            <a:r>
              <a:rPr lang="en-US" altLang="ja-JP" sz="2400" dirty="0" smtClean="0"/>
              <a:t>-</a:t>
            </a:r>
            <a:r>
              <a:rPr lang="ja-JP" altLang="en-US" sz="2400" b="1" dirty="0"/>
              <a:t>感染防止対策を徹底の上、接種後</a:t>
            </a:r>
            <a:r>
              <a:rPr lang="en-US" altLang="ja-JP" sz="2400" b="1" dirty="0"/>
              <a:t>30</a:t>
            </a:r>
            <a:r>
              <a:rPr lang="ja-JP" altLang="en-US" sz="2400" b="1" dirty="0"/>
              <a:t>分程度</a:t>
            </a:r>
            <a:r>
              <a:rPr lang="ja-JP" altLang="en-US" sz="2400" b="1" dirty="0" smtClean="0"/>
              <a:t>、椅子</a:t>
            </a:r>
            <a:r>
              <a:rPr lang="ja-JP" altLang="en-US" sz="2400" b="1" dirty="0"/>
              <a:t>に座って体調に変化が現れないかどうか様子を見て頂くよう案内</a:t>
            </a:r>
            <a:endParaRPr lang="ja-JP" altLang="en-US" sz="2400" dirty="0"/>
          </a:p>
          <a:p>
            <a:r>
              <a:rPr lang="ja-JP" altLang="en-US" sz="2400" dirty="0" smtClean="0"/>
              <a:t>　</a:t>
            </a:r>
            <a:r>
              <a:rPr lang="en-US" altLang="ja-JP" sz="2400" dirty="0" smtClean="0"/>
              <a:t>-</a:t>
            </a:r>
            <a:r>
              <a:rPr lang="ja-JP" altLang="en-US" sz="2400" b="1" dirty="0"/>
              <a:t>体調観察、質問回答、症状の有無の確認、体調不良者の救護室への誘導</a:t>
            </a:r>
            <a:endParaRPr lang="ja-JP" altLang="en-US" sz="2400" dirty="0"/>
          </a:p>
          <a:p>
            <a:r>
              <a:rPr lang="en-US" altLang="ja-JP" sz="2400" dirty="0"/>
              <a:t>-</a:t>
            </a:r>
            <a:r>
              <a:rPr lang="ja-JP" altLang="en-US" sz="2400" b="1" dirty="0"/>
              <a:t>経過観察時間を活用した情報取得の案内</a:t>
            </a:r>
            <a:endParaRPr lang="ja-JP" altLang="en-US" sz="2400" dirty="0"/>
          </a:p>
          <a:p>
            <a:r>
              <a:rPr lang="ja-JP" altLang="en-US" sz="2400" dirty="0" smtClean="0"/>
              <a:t>　</a:t>
            </a:r>
            <a:r>
              <a:rPr lang="en-US" altLang="ja-JP" sz="2400" dirty="0" smtClean="0"/>
              <a:t>-</a:t>
            </a:r>
            <a:r>
              <a:rPr lang="ja-JP" altLang="en-US" sz="2400" b="1" dirty="0" smtClean="0"/>
              <a:t>接種</a:t>
            </a:r>
            <a:r>
              <a:rPr lang="ja-JP" altLang="en-US" sz="2400" b="1" dirty="0"/>
              <a:t>後</a:t>
            </a:r>
            <a:r>
              <a:rPr lang="en-US" altLang="ja-JP" sz="2400" b="1" dirty="0"/>
              <a:t>30</a:t>
            </a:r>
            <a:r>
              <a:rPr lang="ja-JP" altLang="en-US" sz="2400" b="1" dirty="0"/>
              <a:t>分</a:t>
            </a:r>
            <a:r>
              <a:rPr lang="ja-JP" altLang="en-US" sz="2400" b="1" dirty="0" smtClean="0"/>
              <a:t>経過後、健康</a:t>
            </a:r>
            <a:r>
              <a:rPr lang="ja-JP" altLang="en-US" sz="2400" b="1" dirty="0"/>
              <a:t>状態に異常が無いことを確認できた方の出口への</a:t>
            </a:r>
            <a:r>
              <a:rPr lang="ja-JP" altLang="en-US" sz="2400" b="1" dirty="0" smtClean="0"/>
              <a:t>誘導</a:t>
            </a:r>
            <a:endParaRPr lang="ja-JP" altLang="en-US" dirty="0"/>
          </a:p>
          <a:p>
            <a:r>
              <a:rPr lang="en-US" altLang="ja-JP" sz="2400" dirty="0" smtClean="0"/>
              <a:t>•</a:t>
            </a:r>
            <a:r>
              <a:rPr lang="ja-JP" altLang="en-US" sz="2400" b="1" dirty="0" smtClean="0"/>
              <a:t>体調不良者に適切</a:t>
            </a:r>
            <a:r>
              <a:rPr lang="ja-JP" altLang="en-US" sz="2400" b="1" dirty="0"/>
              <a:t>な</a:t>
            </a:r>
            <a:r>
              <a:rPr lang="ja-JP" altLang="en-US" sz="2400" b="1" dirty="0" smtClean="0"/>
              <a:t>処置</a:t>
            </a:r>
            <a:endParaRPr lang="en-US" altLang="ja-JP" sz="2400" b="1" dirty="0" smtClean="0"/>
          </a:p>
          <a:p>
            <a:r>
              <a:rPr lang="en-US" altLang="ja-JP" sz="2400" dirty="0" smtClean="0"/>
              <a:t>※</a:t>
            </a:r>
            <a:r>
              <a:rPr lang="ja-JP" altLang="en-US" sz="2400" dirty="0" smtClean="0"/>
              <a:t>自他</a:t>
            </a:r>
            <a:r>
              <a:rPr lang="ja-JP" altLang="en-US" sz="2400" dirty="0"/>
              <a:t>覚症状の確認、ショック、アナフィラキシーの</a:t>
            </a:r>
            <a:r>
              <a:rPr lang="ja-JP" altLang="en-US" sz="2400" dirty="0" smtClean="0"/>
              <a:t>確認など</a:t>
            </a:r>
            <a:endParaRPr lang="en-US" altLang="ja-JP" sz="2400" dirty="0" smtClean="0"/>
          </a:p>
          <a:p>
            <a:r>
              <a:rPr lang="ja-JP" altLang="en-US" sz="2400" dirty="0" smtClean="0"/>
              <a:t>　</a:t>
            </a:r>
            <a:r>
              <a:rPr lang="en-US" altLang="ja-JP" sz="2400" dirty="0" smtClean="0"/>
              <a:t>-</a:t>
            </a:r>
            <a:r>
              <a:rPr lang="ja-JP" altLang="en-US" sz="2400" b="1" dirty="0"/>
              <a:t>救護室での対応が困難な場合、会場管理責任者へ連絡、救急搬送の</a:t>
            </a:r>
            <a:r>
              <a:rPr lang="ja-JP" altLang="en-US" sz="2400" b="1" dirty="0" smtClean="0"/>
              <a:t>要請</a:t>
            </a:r>
            <a:endParaRPr lang="ja-JP" altLang="en-US" sz="2400" dirty="0"/>
          </a:p>
        </p:txBody>
      </p:sp>
      <p:sp>
        <p:nvSpPr>
          <p:cNvPr id="5" name="スライド番号プレースホルダー 4"/>
          <p:cNvSpPr>
            <a:spLocks noGrp="1"/>
          </p:cNvSpPr>
          <p:nvPr>
            <p:ph type="sldNum" sz="quarter" idx="12"/>
          </p:nvPr>
        </p:nvSpPr>
        <p:spPr/>
        <p:txBody>
          <a:bodyPr/>
          <a:lstStyle/>
          <a:p>
            <a:fld id="{66BBF2B1-9B5F-44F1-AC8E-141D412110A0}" type="slidenum">
              <a:rPr kumimoji="1" lang="ja-JP" altLang="en-US" smtClean="0"/>
              <a:t>9</a:t>
            </a:fld>
            <a:endParaRPr kumimoji="1" lang="ja-JP" altLang="en-US"/>
          </a:p>
        </p:txBody>
      </p:sp>
    </p:spTree>
    <p:extLst>
      <p:ext uri="{BB962C8B-B14F-4D97-AF65-F5344CB8AC3E}">
        <p14:creationId xmlns:p14="http://schemas.microsoft.com/office/powerpoint/2010/main" val="16432388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836</Words>
  <Application>Microsoft Office PowerPoint</Application>
  <PresentationFormat>ワイド画面</PresentationFormat>
  <Paragraphs>99</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游ゴシック</vt:lpstr>
      <vt:lpstr>游ゴシック Light</vt:lpstr>
      <vt:lpstr>Arial</vt:lpstr>
      <vt:lpstr>Office テーマ</vt:lpstr>
      <vt:lpstr>鳥取市新型コロナワクチン　 集団接種シミュレーション（運営スタッフ用） 　　　　　　　　【出典】ファイザー株式会社「接種会場の準備・運営」</vt:lpstr>
      <vt:lpstr>集団接種会場での流れ</vt:lpstr>
      <vt:lpstr>１入口（会場外）検温</vt:lpstr>
      <vt:lpstr>２受付・３検温</vt:lpstr>
      <vt:lpstr>４予診票確認</vt:lpstr>
      <vt:lpstr>５－１予診</vt:lpstr>
      <vt:lpstr>５－２接種</vt:lpstr>
      <vt:lpstr>６－１接種済証交付・６－２次回予約</vt:lpstr>
      <vt:lpstr>７－１経過観察・７－２救護室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集団接種会場での流れ</dc:title>
  <dc:creator>鳥取市役所</dc:creator>
  <cp:lastModifiedBy>鳥取市役所</cp:lastModifiedBy>
  <cp:revision>19</cp:revision>
  <cp:lastPrinted>2021-04-05T01:07:24Z</cp:lastPrinted>
  <dcterms:created xsi:type="dcterms:W3CDTF">2021-04-04T23:41:00Z</dcterms:created>
  <dcterms:modified xsi:type="dcterms:W3CDTF">2021-04-06T04:56:41Z</dcterms:modified>
</cp:coreProperties>
</file>