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CC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5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3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5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0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00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46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19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701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39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F345-D9D3-4F9C-873C-723D2AFCF36F}" type="datetimeFigureOut">
              <a:rPr kumimoji="1" lang="ja-JP" altLang="en-US" smtClean="0"/>
              <a:t>2022/6/8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5542-1217-42CE-9C12-64A7A4D4B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8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角丸四角形 24"/>
          <p:cNvSpPr/>
          <p:nvPr/>
        </p:nvSpPr>
        <p:spPr>
          <a:xfrm>
            <a:off x="4017435" y="6768740"/>
            <a:ext cx="635781" cy="47762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3" name="グループ化 42"/>
          <p:cNvGrpSpPr/>
          <p:nvPr/>
        </p:nvGrpSpPr>
        <p:grpSpPr>
          <a:xfrm>
            <a:off x="2311618" y="321141"/>
            <a:ext cx="4751251" cy="4690326"/>
            <a:chOff x="2772017" y="5486282"/>
            <a:chExt cx="5247824" cy="5180532"/>
          </a:xfrm>
        </p:grpSpPr>
        <p:sp>
          <p:nvSpPr>
            <p:cNvPr id="42" name="円/楕円 41"/>
            <p:cNvSpPr/>
            <p:nvPr/>
          </p:nvSpPr>
          <p:spPr>
            <a:xfrm>
              <a:off x="2914440" y="5486282"/>
              <a:ext cx="4800601" cy="4800601"/>
            </a:xfrm>
            <a:prstGeom prst="ellipse">
              <a:avLst/>
            </a:prstGeom>
            <a:noFill/>
            <a:ln>
              <a:gradFill>
                <a:gsLst>
                  <a:gs pos="65000">
                    <a:srgbClr val="FFF80E"/>
                  </a:gs>
                  <a:gs pos="100000">
                    <a:srgbClr val="FFCC66"/>
                  </a:gs>
                  <a:gs pos="0">
                    <a:schemeClr val="accent4"/>
                  </a:gs>
                </a:gsLst>
                <a:lin ang="5400000" scaled="1"/>
              </a:gra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3219240" y="5866213"/>
              <a:ext cx="4800601" cy="4800601"/>
            </a:xfrm>
            <a:prstGeom prst="ellipse">
              <a:avLst/>
            </a:prstGeom>
            <a:noFill/>
            <a:ln>
              <a:gradFill>
                <a:gsLst>
                  <a:gs pos="65000">
                    <a:srgbClr val="FFF80E"/>
                  </a:gs>
                  <a:gs pos="100000">
                    <a:srgbClr val="FFCC66"/>
                  </a:gs>
                  <a:gs pos="0">
                    <a:schemeClr val="accent4"/>
                  </a:gs>
                </a:gsLst>
                <a:lin ang="5400000" scaled="1"/>
              </a:gra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2772017" y="5819741"/>
              <a:ext cx="4800601" cy="4800601"/>
            </a:xfrm>
            <a:prstGeom prst="ellipse">
              <a:avLst/>
            </a:prstGeom>
            <a:noFill/>
            <a:ln>
              <a:gradFill>
                <a:gsLst>
                  <a:gs pos="65000">
                    <a:srgbClr val="FFF80E"/>
                  </a:gs>
                  <a:gs pos="100000">
                    <a:srgbClr val="FFCC66"/>
                  </a:gs>
                  <a:gs pos="0">
                    <a:schemeClr val="accent4"/>
                  </a:gs>
                </a:gsLst>
                <a:lin ang="5400000" scaled="1"/>
              </a:gra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正方形/長方形 53"/>
          <p:cNvSpPr/>
          <p:nvPr/>
        </p:nvSpPr>
        <p:spPr>
          <a:xfrm>
            <a:off x="-105747" y="8594374"/>
            <a:ext cx="7078713" cy="1055000"/>
          </a:xfrm>
          <a:prstGeom prst="rect">
            <a:avLst/>
          </a:prstGeom>
          <a:pattFill prst="pct10">
            <a:fgClr>
              <a:schemeClr val="accent2"/>
            </a:fgClr>
            <a:bgClr>
              <a:schemeClr val="accent4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-71092" y="6131020"/>
            <a:ext cx="6997405" cy="592672"/>
          </a:xfrm>
          <a:prstGeom prst="rect">
            <a:avLst/>
          </a:prstGeom>
          <a:pattFill prst="pct10">
            <a:fgClr>
              <a:schemeClr val="accent2"/>
            </a:fgClr>
            <a:bgClr>
              <a:schemeClr val="accent4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3396589" y="6205356"/>
            <a:ext cx="726175" cy="465725"/>
            <a:chOff x="3270681" y="3991403"/>
            <a:chExt cx="726175" cy="465725"/>
          </a:xfrm>
        </p:grpSpPr>
        <p:sp>
          <p:nvSpPr>
            <p:cNvPr id="18" name="円/楕円 17"/>
            <p:cNvSpPr/>
            <p:nvPr/>
          </p:nvSpPr>
          <p:spPr>
            <a:xfrm>
              <a:off x="3270681" y="3991403"/>
              <a:ext cx="726175" cy="46572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310602" y="403959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会場</a:t>
              </a:r>
              <a:endParaRPr kumimoji="1" lang="ja-JP" altLang="en-US" dirty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endParaRPr>
            </a:p>
          </p:txBody>
        </p:sp>
      </p:grpSp>
      <p:sp>
        <p:nvSpPr>
          <p:cNvPr id="52" name="テキスト ボックス 51"/>
          <p:cNvSpPr txBox="1"/>
          <p:nvPr/>
        </p:nvSpPr>
        <p:spPr>
          <a:xfrm>
            <a:off x="3736105" y="6799726"/>
            <a:ext cx="11816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手話通訳</a:t>
            </a:r>
            <a:endParaRPr lang="en-US" altLang="ja-JP" sz="1100" dirty="0" smtClean="0">
              <a:solidFill>
                <a:schemeClr val="bg1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algn="ctr"/>
            <a:r>
              <a:rPr lang="ja-JP" altLang="en-US" sz="1100" dirty="0" smtClean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あり</a:t>
            </a:r>
            <a:endParaRPr lang="en-US" altLang="ja-JP" sz="1100" dirty="0">
              <a:solidFill>
                <a:schemeClr val="bg1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42628" y="6689960"/>
            <a:ext cx="43909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演題</a:t>
            </a:r>
            <a:r>
              <a:rPr kumimoji="1" lang="ja-JP" altLang="en-US" sz="2800" dirty="0" smtClean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「</a:t>
            </a:r>
            <a:r>
              <a:rPr kumimoji="1" lang="ja-JP" altLang="en-US" sz="280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よろこび</a:t>
            </a:r>
            <a:r>
              <a:rPr kumimoji="1" lang="ja-JP" altLang="en-US" sz="2800" dirty="0" smtClean="0">
                <a:ln w="0"/>
                <a:solidFill>
                  <a:srgbClr val="FFCC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を</a:t>
            </a:r>
            <a:r>
              <a:rPr lang="ja-JP" altLang="en-US" sz="2800" dirty="0" smtClean="0">
                <a:ln w="0"/>
                <a:solidFill>
                  <a:srgbClr val="FF5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力</a:t>
            </a:r>
            <a:r>
              <a:rPr lang="ja-JP" altLang="en-US" sz="2800" dirty="0" smtClean="0">
                <a:ln w="0"/>
                <a:solidFill>
                  <a:srgbClr val="FFCC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に</a:t>
            </a:r>
            <a:r>
              <a:rPr lang="en-US" altLang="ja-JP" sz="2800" dirty="0" smtClean="0">
                <a:ln w="0"/>
                <a:solidFill>
                  <a:srgbClr val="FFCC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…</a:t>
            </a:r>
            <a:r>
              <a:rPr kumimoji="1" lang="ja-JP" altLang="en-US" sz="2800" dirty="0" smtClean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いろはマル Medium" panose="020B0402020203020207" pitchFamily="50" charset="-128"/>
                <a:ea typeface="いろはマル Medium" panose="020B0402020203020207" pitchFamily="50" charset="-128"/>
                <a:cs typeface="いろはマル Medium" panose="020B0402020203020207" pitchFamily="50" charset="-128"/>
              </a:rPr>
              <a:t>」</a:t>
            </a:r>
            <a:endParaRPr kumimoji="1" lang="ja-JP" altLang="en-US" sz="2400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いろはマル Medium" panose="020B0402020203020207" pitchFamily="50" charset="-128"/>
              <a:ea typeface="いろはマル Medium" panose="020B0402020203020207" pitchFamily="50" charset="-128"/>
              <a:cs typeface="いろはマル Medium" panose="020B0402020203020207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3" t="3752" r="943" b="-209"/>
          <a:stretch/>
        </p:blipFill>
        <p:spPr>
          <a:xfrm>
            <a:off x="87321" y="1604844"/>
            <a:ext cx="3030603" cy="4401286"/>
          </a:xfrm>
          <a:prstGeom prst="round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91594" y="87437"/>
            <a:ext cx="56748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accent6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鳥取市男女共同参画センター</a:t>
            </a:r>
            <a:endParaRPr kumimoji="1" lang="en-US" altLang="ja-JP" sz="2000" dirty="0" smtClean="0">
              <a:solidFill>
                <a:schemeClr val="accent6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accent6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「輝なんせ鳥取」</a:t>
            </a:r>
            <a:endParaRPr kumimoji="1" lang="en-US" altLang="ja-JP" sz="2800" dirty="0" smtClean="0">
              <a:solidFill>
                <a:schemeClr val="accent6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algn="ctr"/>
            <a:r>
              <a:rPr kumimoji="1" lang="ja-JP" altLang="en-US" sz="3600" dirty="0" smtClean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開設</a:t>
            </a:r>
            <a:r>
              <a:rPr kumimoji="1" lang="en-US" altLang="ja-JP" sz="3600" dirty="0" smtClean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20</a:t>
            </a:r>
            <a:r>
              <a:rPr lang="ja-JP" altLang="en-US" sz="360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周年記念事業</a:t>
            </a:r>
            <a:endParaRPr kumimoji="1" lang="ja-JP" altLang="en-US" sz="3600" dirty="0">
              <a:solidFill>
                <a:schemeClr val="accent2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33832" y="6198692"/>
            <a:ext cx="726175" cy="465725"/>
            <a:chOff x="3270681" y="3991403"/>
            <a:chExt cx="726175" cy="465725"/>
          </a:xfrm>
        </p:grpSpPr>
        <p:sp>
          <p:nvSpPr>
            <p:cNvPr id="11" name="円/楕円 10"/>
            <p:cNvSpPr/>
            <p:nvPr/>
          </p:nvSpPr>
          <p:spPr>
            <a:xfrm>
              <a:off x="3270681" y="3991403"/>
              <a:ext cx="726175" cy="46572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310602" y="403959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講師</a:t>
              </a:r>
              <a:endParaRPr kumimoji="1" lang="ja-JP" altLang="en-US" dirty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844532" y="6097071"/>
            <a:ext cx="240963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 </a:t>
            </a:r>
            <a:r>
              <a:rPr lang="ja-JP" altLang="en-US" sz="10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 </a:t>
            </a:r>
            <a:r>
              <a:rPr kumimoji="1" lang="ja-JP" altLang="en-US" sz="10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ありもり　　   　ゆうこ</a:t>
            </a:r>
            <a:endParaRPr kumimoji="1" lang="en-US" altLang="ja-JP" sz="2400" dirty="0" smtClean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  <a:p>
            <a:r>
              <a:rPr kumimoji="1" lang="ja-JP" altLang="en-US" sz="24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有森　裕子 さん</a:t>
            </a:r>
            <a:endParaRPr kumimoji="1" lang="ja-JP" altLang="en-US" sz="2400" dirty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0753" y="7163252"/>
            <a:ext cx="33569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1966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年岡山県生まれ。就実高校、日本体育大学を卒業して、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(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株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)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リクルート入社。バルセロナオリンピック、アトランタオリンピックの女子マラソンでは銀メダル、銅メダルを獲得。</a:t>
            </a:r>
          </a:p>
          <a:p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2007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年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2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月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18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日、日本初の大規模市民マラソン『東京マラソン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2007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』で</a:t>
            </a:r>
            <a:r>
              <a:rPr lang="ja-JP" altLang="ja-JP" sz="8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プロマラソンランナー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を引退。</a:t>
            </a:r>
          </a:p>
          <a:p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1998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年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NPO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法人「ハート・オブ・ゴールド」設立、代表理事就任。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2002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年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4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月アスリートのマネジメント会社「ライツ」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(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現・株式会社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RIGHTS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．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)</a:t>
            </a:r>
            <a:r>
              <a:rPr lang="ja-JP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設立</a:t>
            </a:r>
            <a:r>
              <a:rPr lang="ja-JP" altLang="ja-JP" sz="8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。</a:t>
            </a:r>
            <a:endParaRPr lang="en-US" altLang="ja-JP" sz="8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en-US" altLang="ja-JP" sz="8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2010</a:t>
            </a:r>
            <a:r>
              <a:rPr lang="ja-JP" altLang="en-US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年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6</a:t>
            </a:r>
            <a:r>
              <a:rPr lang="ja-JP" altLang="en-US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月、国際オリンピック</a:t>
            </a:r>
            <a:r>
              <a:rPr lang="ja-JP" altLang="en-US" sz="8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委員会（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IOC</a:t>
            </a:r>
            <a:r>
              <a:rPr lang="ja-JP" altLang="en-US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）女性スポーツ賞を日本人として初めて受賞。同</a:t>
            </a:r>
            <a:r>
              <a:rPr lang="en-US" altLang="ja-JP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12</a:t>
            </a:r>
            <a:r>
              <a:rPr lang="ja-JP" altLang="en-US" sz="8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月、カンボジア王国ノロドム・シハモニ国王陛下より、ロイヤル・モニサラポン勲章大十字を受章</a:t>
            </a:r>
            <a:r>
              <a:rPr lang="ja-JP" altLang="en-US" sz="8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。</a:t>
            </a:r>
            <a:endParaRPr lang="ja-JP" altLang="en-US" sz="800" dirty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25770" y="7217477"/>
            <a:ext cx="369332" cy="1317622"/>
            <a:chOff x="-642065" y="6431058"/>
            <a:chExt cx="369332" cy="919109"/>
          </a:xfrm>
        </p:grpSpPr>
        <p:sp>
          <p:nvSpPr>
            <p:cNvPr id="23" name="角丸四角形 22"/>
            <p:cNvSpPr/>
            <p:nvPr/>
          </p:nvSpPr>
          <p:spPr>
            <a:xfrm>
              <a:off x="-605267" y="6431058"/>
              <a:ext cx="315079" cy="919109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-642065" y="6520958"/>
              <a:ext cx="369332" cy="69076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chemeClr val="bg1"/>
                  </a:solidFill>
                  <a:latin typeface="源柔ゴシック Light" panose="020B0103020203020207" pitchFamily="50" charset="-128"/>
                  <a:ea typeface="源柔ゴシック Light" panose="020B0103020203020207" pitchFamily="50" charset="-128"/>
                  <a:cs typeface="源柔ゴシック Light" panose="020B0103020203020207" pitchFamily="50" charset="-128"/>
                </a:rPr>
                <a:t>プロフィール</a:t>
              </a:r>
              <a:endParaRPr kumimoji="1" lang="ja-JP" altLang="en-US" sz="1200" dirty="0">
                <a:solidFill>
                  <a:schemeClr val="bg1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5144270" y="204669"/>
            <a:ext cx="1929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u="sng" dirty="0" smtClean="0">
                <a:solidFill>
                  <a:sysClr val="windowText" lastClr="00000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定員：</a:t>
            </a:r>
            <a:r>
              <a:rPr lang="en-US" altLang="ja-JP" u="sng" dirty="0" smtClean="0">
                <a:solidFill>
                  <a:sysClr val="windowText" lastClr="00000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350</a:t>
            </a:r>
            <a:r>
              <a:rPr lang="ja-JP" altLang="en-US" u="sng" dirty="0" smtClean="0">
                <a:solidFill>
                  <a:sysClr val="windowText" lastClr="00000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名</a:t>
            </a:r>
            <a:endParaRPr lang="en-US" altLang="ja-JP" u="sng" dirty="0" smtClean="0">
              <a:solidFill>
                <a:sysClr val="windowText" lastClr="000000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ysClr val="windowText" lastClr="00000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（要申込・先着順）</a:t>
            </a:r>
            <a:endParaRPr lang="en-US" altLang="ja-JP" sz="1200" dirty="0">
              <a:solidFill>
                <a:sysClr val="windowText" lastClr="000000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644845" y="6806576"/>
            <a:ext cx="22939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rgbClr val="FF505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駐車場に限りがありますので、</a:t>
            </a:r>
            <a:endParaRPr lang="en-US" altLang="ja-JP" sz="1100" dirty="0" smtClean="0">
              <a:solidFill>
                <a:srgbClr val="FF5050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ja-JP" altLang="en-US" sz="1100" dirty="0" smtClean="0">
                <a:solidFill>
                  <a:srgbClr val="FF505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公共交通機関をご利用ください。</a:t>
            </a:r>
            <a:endParaRPr kumimoji="1" lang="ja-JP" altLang="en-US" sz="1100" dirty="0">
              <a:solidFill>
                <a:srgbClr val="FF5050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48714" y="9649453"/>
            <a:ext cx="1374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accent1">
                    <a:lumMod val="50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主催：鳥取市</a:t>
            </a:r>
            <a:endParaRPr kumimoji="1" lang="ja-JP" altLang="en-US" sz="1200" dirty="0">
              <a:solidFill>
                <a:schemeClr val="accent1">
                  <a:lumMod val="50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-64600" y="8595162"/>
            <a:ext cx="3711397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solidFill>
                  <a:schemeClr val="accent6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【</a:t>
            </a:r>
            <a:r>
              <a:rPr lang="ja-JP" altLang="en-US" sz="1050" dirty="0" smtClean="0">
                <a:solidFill>
                  <a:schemeClr val="accent6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申込・問い合わせ先</a:t>
            </a:r>
            <a:r>
              <a:rPr lang="en-US" altLang="ja-JP" sz="1050" dirty="0" smtClean="0">
                <a:solidFill>
                  <a:schemeClr val="accent6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】</a:t>
            </a:r>
          </a:p>
          <a:p>
            <a:r>
              <a:rPr lang="ja-JP" altLang="en-US" sz="1050" dirty="0" smtClean="0">
                <a:solidFill>
                  <a:schemeClr val="accent1">
                    <a:lumMod val="50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鳥取市男女共同参画センター「輝なんせ鳥取」</a:t>
            </a:r>
            <a:endParaRPr lang="en-US" altLang="ja-JP" sz="1050" dirty="0" smtClean="0">
              <a:solidFill>
                <a:schemeClr val="accent1">
                  <a:lumMod val="50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  <a:p>
            <a:r>
              <a:rPr lang="ja-JP" altLang="en-US" sz="1000" dirty="0" smtClean="0">
                <a:solidFill>
                  <a:schemeClr val="bg2">
                    <a:lumMod val="50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電話（</a:t>
            </a:r>
            <a:r>
              <a:rPr lang="en-US" altLang="ja-JP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FAX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）：</a:t>
            </a:r>
            <a:r>
              <a:rPr lang="en-US" altLang="ja-JP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0857-24-2704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endParaRPr lang="en-US" altLang="ja-JP" sz="1000" dirty="0" smtClean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  <a:p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en-US" altLang="ja-JP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Mail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：</a:t>
            </a:r>
            <a:r>
              <a:rPr lang="en-US" altLang="ja-JP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danjyo-center@city.tottori.lg.jp</a:t>
            </a:r>
          </a:p>
          <a:p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en-US" altLang="ja-JP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※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メールでの申込は、お名前とご連絡先をご記入いただき、</a:t>
            </a:r>
            <a:endParaRPr lang="en-US" altLang="ja-JP" sz="1000" dirty="0" smtClean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  <a:p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返信をもって受付完了といたします。</a:t>
            </a:r>
            <a:endParaRPr lang="en-US" altLang="ja-JP" sz="1000" dirty="0" smtClean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436510" y="8672740"/>
            <a:ext cx="34504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schemeClr val="accent6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●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新型コロナウイルス感染症の感染予防対策を取りな</a:t>
            </a:r>
            <a:endParaRPr lang="en-US" altLang="ja-JP" sz="1000" dirty="0" smtClean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  <a:p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がら行います。マスク着用・検温・アルコール消毒</a:t>
            </a:r>
            <a:endParaRPr lang="en-US" altLang="ja-JP" sz="1000" dirty="0" smtClean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  <a:p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等のご協力をお願いいたします。</a:t>
            </a:r>
          </a:p>
          <a:p>
            <a:r>
              <a:rPr lang="ja-JP" altLang="en-US" sz="1000" dirty="0" smtClean="0">
                <a:solidFill>
                  <a:schemeClr val="accent6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●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新型コロナウイルス感染症の感染状況により、変更</a:t>
            </a:r>
            <a:endParaRPr lang="en-US" altLang="ja-JP" sz="1000" dirty="0" smtClean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  <a:p>
            <a:r>
              <a:rPr lang="ja-JP" altLang="en-US" sz="1000" dirty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　</a:t>
            </a:r>
            <a:r>
              <a:rPr lang="ja-JP" altLang="en-US" sz="1000" dirty="0" smtClean="0">
                <a:solidFill>
                  <a:schemeClr val="bg2">
                    <a:lumMod val="25000"/>
                  </a:schemeClr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rPr>
              <a:t>または中止となる場合があります。</a:t>
            </a:r>
            <a:endParaRPr lang="ja-JP" altLang="en-US" sz="1000" dirty="0">
              <a:solidFill>
                <a:schemeClr val="bg2">
                  <a:lumMod val="25000"/>
                </a:schemeClr>
              </a:solidFill>
              <a:latin typeface="源柔ゴシック Light" panose="020B0103020203020207" pitchFamily="50" charset="-128"/>
              <a:ea typeface="源柔ゴシック Light" panose="020B0103020203020207" pitchFamily="50" charset="-128"/>
              <a:cs typeface="源柔ゴシック Light" panose="020B0103020203020207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522829" y="4464153"/>
            <a:ext cx="2762295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・対象：市内または近隣町在住・通勤通学</a:t>
            </a:r>
            <a:endParaRPr lang="en-US" altLang="ja-JP" sz="1050" dirty="0">
              <a:solidFill>
                <a:schemeClr val="accent2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ja-JP" altLang="en-US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　　されている方</a:t>
            </a:r>
            <a:endParaRPr lang="en-US" altLang="ja-JP" sz="1050" dirty="0">
              <a:solidFill>
                <a:schemeClr val="accent2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ja-JP" altLang="en-US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・託児</a:t>
            </a:r>
            <a:r>
              <a:rPr lang="ja-JP" altLang="en-US" sz="1050" dirty="0" smtClean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（</a:t>
            </a:r>
            <a:r>
              <a:rPr lang="en-US" altLang="ja-JP" sz="1050" dirty="0" smtClean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5</a:t>
            </a:r>
            <a:r>
              <a:rPr lang="ja-JP" altLang="en-US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名まで</a:t>
            </a:r>
            <a:r>
              <a:rPr lang="ja-JP" altLang="en-US" sz="1050" dirty="0" smtClean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）：申込</a:t>
            </a:r>
            <a:r>
              <a:rPr lang="ja-JP" altLang="en-US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締切</a:t>
            </a:r>
            <a:r>
              <a:rPr lang="en-US" altLang="ja-JP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…7/2</a:t>
            </a:r>
            <a:r>
              <a:rPr lang="ja-JP" altLang="en-US" sz="1050" dirty="0">
                <a:solidFill>
                  <a:schemeClr val="accent2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（土）</a:t>
            </a:r>
            <a:endParaRPr lang="en-US" altLang="ja-JP" sz="1050" dirty="0">
              <a:solidFill>
                <a:schemeClr val="accent2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00862" y="1666485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７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月</a:t>
            </a:r>
            <a:r>
              <a:rPr lang="ja-JP" alt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２４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日</a:t>
            </a:r>
            <a:endParaRPr lang="en-US" altLang="ja-JP" sz="3600" dirty="0" smtClean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190567" y="1745253"/>
            <a:ext cx="726175" cy="465725"/>
            <a:chOff x="3270681" y="3991403"/>
            <a:chExt cx="726175" cy="465725"/>
          </a:xfrm>
        </p:grpSpPr>
        <p:sp>
          <p:nvSpPr>
            <p:cNvPr id="14" name="円/楕円 13"/>
            <p:cNvSpPr/>
            <p:nvPr/>
          </p:nvSpPr>
          <p:spPr>
            <a:xfrm>
              <a:off x="3270681" y="3991403"/>
              <a:ext cx="726175" cy="46572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310602" y="4039599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日時</a:t>
              </a:r>
              <a:endParaRPr kumimoji="1" lang="ja-JP" altLang="en-US" dirty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endParaRPr>
            </a:p>
          </p:txBody>
        </p:sp>
      </p:grpSp>
      <p:sp>
        <p:nvSpPr>
          <p:cNvPr id="50" name="テキスト ボックス 19"/>
          <p:cNvSpPr txBox="1"/>
          <p:nvPr/>
        </p:nvSpPr>
        <p:spPr>
          <a:xfrm>
            <a:off x="4162685" y="6128654"/>
            <a:ext cx="2693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鳥取県立生涯学習</a:t>
            </a:r>
            <a:r>
              <a:rPr lang="ja-JP" altLang="en-US" sz="11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センター</a:t>
            </a:r>
            <a:endParaRPr lang="en-US" altLang="ja-JP" sz="600" dirty="0" smtClean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  <a:p>
            <a:r>
              <a:rPr lang="ja-JP" altLang="en-US" sz="16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県民ふれあい会館 ホール他</a:t>
            </a:r>
            <a:endParaRPr lang="en-US" altLang="ja-JP" sz="1600" dirty="0" smtClean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  <a:p>
            <a:r>
              <a:rPr lang="ja-JP" altLang="en-US" sz="9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（</a:t>
            </a:r>
            <a:r>
              <a:rPr lang="ja-JP" altLang="en-US" sz="900" dirty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鳥取市扇町</a:t>
            </a:r>
            <a:r>
              <a:rPr lang="en-US" altLang="ja-JP" sz="900" dirty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21</a:t>
            </a:r>
            <a:r>
              <a:rPr lang="ja-JP" altLang="en-US" sz="900" dirty="0" smtClean="0"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）</a:t>
            </a:r>
            <a:endParaRPr lang="en-US" altLang="ja-JP" sz="900" dirty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32" y="308291"/>
            <a:ext cx="1125449" cy="995589"/>
          </a:xfrm>
          <a:prstGeom prst="rect">
            <a:avLst/>
          </a:prstGeom>
        </p:spPr>
      </p:pic>
      <p:sp>
        <p:nvSpPr>
          <p:cNvPr id="53" name="テキスト ボックス 52"/>
          <p:cNvSpPr txBox="1"/>
          <p:nvPr/>
        </p:nvSpPr>
        <p:spPr>
          <a:xfrm>
            <a:off x="3198181" y="2267092"/>
            <a:ext cx="1348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rgbClr val="FF5050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プログラム</a:t>
            </a:r>
            <a:endParaRPr lang="en-US" altLang="ja-JP" sz="1400" dirty="0">
              <a:solidFill>
                <a:srgbClr val="FF5050"/>
              </a:solidFill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sp>
        <p:nvSpPr>
          <p:cNvPr id="49" name="テキスト ボックス 32"/>
          <p:cNvSpPr txBox="1"/>
          <p:nvPr/>
        </p:nvSpPr>
        <p:spPr>
          <a:xfrm>
            <a:off x="3522829" y="5116966"/>
            <a:ext cx="3975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rgbClr val="FF7C80"/>
              </a:buClr>
              <a:buFont typeface="Wingdings" panose="05000000000000000000" pitchFamily="2" charset="2"/>
              <a:buChar char="u"/>
            </a:pP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「スウェーデンのパパたち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」</a:t>
            </a: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写真展</a:t>
            </a:r>
            <a:endParaRPr kumimoji="1"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marL="285750" indent="-285750">
              <a:buClr>
                <a:srgbClr val="FF7C80"/>
              </a:buClr>
              <a:buFont typeface="Wingdings" panose="05000000000000000000" pitchFamily="2" charset="2"/>
              <a:buChar char="u"/>
            </a:pP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「タイムカプセル～未来への手紙～」受付</a:t>
            </a:r>
            <a:endParaRPr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marL="285750" indent="-285750">
              <a:buClr>
                <a:srgbClr val="FF7C80"/>
              </a:buClr>
              <a:buFont typeface="Wingdings" panose="05000000000000000000" pitchFamily="2" charset="2"/>
              <a:buChar char="u"/>
            </a:pP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鳥取市男女共同参画センター</a:t>
            </a:r>
            <a:endParaRPr kumimoji="1"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>
              <a:buClr>
                <a:srgbClr val="FF7C80"/>
              </a:buClr>
            </a:pPr>
            <a:r>
              <a:rPr lang="ja-JP" altLang="en-US" sz="12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</a:t>
            </a: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「輝なんせ鳥取」のあゆみ（パネル展）</a:t>
            </a:r>
            <a:endParaRPr kumimoji="1" lang="ja-JP" altLang="en-US" sz="1200" dirty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3074305" y="5101781"/>
            <a:ext cx="473014" cy="883235"/>
            <a:chOff x="2156462" y="7752384"/>
            <a:chExt cx="1668025" cy="369332"/>
          </a:xfrm>
        </p:grpSpPr>
        <p:sp>
          <p:nvSpPr>
            <p:cNvPr id="60" name="角丸四角形 59"/>
            <p:cNvSpPr/>
            <p:nvPr/>
          </p:nvSpPr>
          <p:spPr>
            <a:xfrm>
              <a:off x="2584514" y="7767699"/>
              <a:ext cx="1044438" cy="353329"/>
            </a:xfrm>
            <a:prstGeom prst="roundRect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156462" y="7752384"/>
              <a:ext cx="1668025" cy="36933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同時開催</a:t>
              </a:r>
              <a:endParaRPr kumimoji="1" lang="ja-JP" altLang="en-US" sz="1400" dirty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endParaRPr>
            </a:p>
          </p:txBody>
        </p:sp>
      </p:grpSp>
      <p:sp>
        <p:nvSpPr>
          <p:cNvPr id="51" name="角丸四角形 50"/>
          <p:cNvSpPr/>
          <p:nvPr/>
        </p:nvSpPr>
        <p:spPr>
          <a:xfrm>
            <a:off x="3295617" y="2596017"/>
            <a:ext cx="3389974" cy="1787511"/>
          </a:xfrm>
          <a:prstGeom prst="roundRect">
            <a:avLst>
              <a:gd name="adj" fmla="val 8983"/>
            </a:avLst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8" name="グループ化 57"/>
          <p:cNvGrpSpPr/>
          <p:nvPr/>
        </p:nvGrpSpPr>
        <p:grpSpPr>
          <a:xfrm>
            <a:off x="4299740" y="2363850"/>
            <a:ext cx="1419914" cy="323769"/>
            <a:chOff x="849374" y="2334490"/>
            <a:chExt cx="1419914" cy="323769"/>
          </a:xfrm>
        </p:grpSpPr>
        <p:sp>
          <p:nvSpPr>
            <p:cNvPr id="62" name="円/楕円 61"/>
            <p:cNvSpPr/>
            <p:nvPr/>
          </p:nvSpPr>
          <p:spPr>
            <a:xfrm>
              <a:off x="849374" y="2334490"/>
              <a:ext cx="1419914" cy="323769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888869" y="2350393"/>
              <a:ext cx="132600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400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12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：</a:t>
              </a:r>
              <a:r>
                <a:rPr lang="en-US" altLang="ja-JP" sz="1400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30</a:t>
              </a:r>
              <a:r>
                <a:rPr lang="ja-JP" altLang="en-US" sz="1400" dirty="0" smtClean="0">
                  <a:solidFill>
                    <a:schemeClr val="bg1"/>
                  </a:solidFill>
                  <a:latin typeface="源柔ゴシック Bold" panose="020B0602020203020207" pitchFamily="50" charset="-128"/>
                  <a:ea typeface="源柔ゴシック Bold" panose="020B0602020203020207" pitchFamily="50" charset="-128"/>
                  <a:cs typeface="源柔ゴシック Bold" panose="020B0602020203020207" pitchFamily="50" charset="-128"/>
                </a:rPr>
                <a:t>　開場</a:t>
              </a:r>
              <a:endParaRPr lang="en-US" altLang="ja-JP" sz="1400" dirty="0">
                <a:solidFill>
                  <a:schemeClr val="bg1"/>
                </a:solidFill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778086" y="182586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（日</a:t>
            </a:r>
            <a:r>
              <a:rPr lang="ja-JP" altLang="en-US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源柔ゴシック Heavy" panose="020B0702020203020207" pitchFamily="50" charset="-128"/>
                <a:ea typeface="源柔ゴシック Heavy" panose="020B0702020203020207" pitchFamily="50" charset="-128"/>
                <a:cs typeface="源柔ゴシック Heavy" panose="020B0702020203020207" pitchFamily="50" charset="-128"/>
              </a:rPr>
              <a:t>）</a:t>
            </a:r>
            <a:endParaRPr lang="en-US" altLang="ja-JP" sz="3200" dirty="0">
              <a:latin typeface="源柔ゴシック Heavy" panose="020B0702020203020207" pitchFamily="50" charset="-128"/>
              <a:ea typeface="源柔ゴシック Heavy" panose="020B0702020203020207" pitchFamily="50" charset="-128"/>
              <a:cs typeface="源柔ゴシック Heavy" panose="020B0702020203020207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5905477" y="903668"/>
            <a:ext cx="749485" cy="751856"/>
            <a:chOff x="5914629" y="737551"/>
            <a:chExt cx="749485" cy="751856"/>
          </a:xfrm>
        </p:grpSpPr>
        <p:sp>
          <p:nvSpPr>
            <p:cNvPr id="28" name="円/楕円 27"/>
            <p:cNvSpPr/>
            <p:nvPr/>
          </p:nvSpPr>
          <p:spPr>
            <a:xfrm>
              <a:off x="5914629" y="737551"/>
              <a:ext cx="732211" cy="75185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641309">
              <a:off x="5976407" y="822890"/>
              <a:ext cx="6877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solidFill>
                    <a:schemeClr val="bg1"/>
                  </a:solidFill>
                  <a:latin typeface="源柔ゴシック Light" panose="020B0103020203020207" pitchFamily="50" charset="-128"/>
                  <a:ea typeface="源柔ゴシック Light" panose="020B0103020203020207" pitchFamily="50" charset="-128"/>
                  <a:cs typeface="源柔ゴシック Light" panose="020B0103020203020207" pitchFamily="50" charset="-128"/>
                </a:rPr>
                <a:t>入場</a:t>
              </a:r>
              <a:endParaRPr kumimoji="1" lang="en-US" altLang="ja-JP" sz="1600" dirty="0" smtClean="0">
                <a:solidFill>
                  <a:schemeClr val="bg1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endParaRPr>
            </a:p>
            <a:p>
              <a:r>
                <a:rPr kumimoji="1" lang="ja-JP" altLang="en-US" sz="1600" dirty="0" smtClean="0">
                  <a:solidFill>
                    <a:schemeClr val="bg1"/>
                  </a:solidFill>
                  <a:latin typeface="源柔ゴシック Light" panose="020B0103020203020207" pitchFamily="50" charset="-128"/>
                  <a:ea typeface="源柔ゴシック Light" panose="020B0103020203020207" pitchFamily="50" charset="-128"/>
                  <a:cs typeface="源柔ゴシック Light" panose="020B0103020203020207" pitchFamily="50" charset="-128"/>
                </a:rPr>
                <a:t>無料</a:t>
              </a:r>
              <a:endParaRPr kumimoji="1" lang="ja-JP" altLang="en-US" sz="1600" dirty="0">
                <a:solidFill>
                  <a:schemeClr val="bg1"/>
                </a:solidFill>
                <a:latin typeface="源柔ゴシック Light" panose="020B0103020203020207" pitchFamily="50" charset="-128"/>
                <a:ea typeface="源柔ゴシック Light" panose="020B0103020203020207" pitchFamily="50" charset="-128"/>
                <a:cs typeface="源柔ゴシック Light" panose="020B0103020203020207" pitchFamily="50" charset="-128"/>
              </a:endParaRPr>
            </a:p>
          </p:txBody>
        </p:sp>
      </p:grpSp>
      <p:pic>
        <p:nvPicPr>
          <p:cNvPr id="57" name="図 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287" y="7684680"/>
            <a:ext cx="893278" cy="893278"/>
          </a:xfrm>
          <a:prstGeom prst="rect">
            <a:avLst/>
          </a:prstGeom>
        </p:spPr>
      </p:pic>
      <p:sp>
        <p:nvSpPr>
          <p:cNvPr id="65" name="テキスト ボックス 43"/>
          <p:cNvSpPr txBox="1"/>
          <p:nvPr/>
        </p:nvSpPr>
        <p:spPr>
          <a:xfrm>
            <a:off x="4265187" y="7299766"/>
            <a:ext cx="1085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センター</a:t>
            </a:r>
            <a:endParaRPr kumimoji="1"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algn="ctr"/>
            <a:r>
              <a:rPr kumimoji="1"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Facebook</a:t>
            </a:r>
          </a:p>
        </p:txBody>
      </p:sp>
      <p:sp>
        <p:nvSpPr>
          <p:cNvPr id="66" name="テキスト ボックス 43"/>
          <p:cNvSpPr txBox="1"/>
          <p:nvPr/>
        </p:nvSpPr>
        <p:spPr>
          <a:xfrm>
            <a:off x="5538267" y="7224196"/>
            <a:ext cx="121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電子申請</a:t>
            </a:r>
            <a:endParaRPr kumimoji="1"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pPr algn="ctr"/>
            <a:r>
              <a:rPr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QR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コード</a:t>
            </a:r>
            <a:endParaRPr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1" t="5642"/>
          <a:stretch/>
        </p:blipFill>
        <p:spPr>
          <a:xfrm>
            <a:off x="5701154" y="7635574"/>
            <a:ext cx="926341" cy="931053"/>
          </a:xfrm>
          <a:prstGeom prst="rect">
            <a:avLst/>
          </a:prstGeom>
        </p:spPr>
      </p:pic>
      <p:sp>
        <p:nvSpPr>
          <p:cNvPr id="70" name="テキスト ボックス 29"/>
          <p:cNvSpPr txBox="1"/>
          <p:nvPr/>
        </p:nvSpPr>
        <p:spPr>
          <a:xfrm>
            <a:off x="3272294" y="2755321"/>
            <a:ext cx="350632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13</a:t>
            </a: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：</a:t>
            </a:r>
            <a:r>
              <a:rPr kumimoji="1"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00</a:t>
            </a: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～　輝なんせ鳥取の歩み</a:t>
            </a:r>
            <a:r>
              <a:rPr kumimoji="1" lang="ja-JP" altLang="en-US" sz="105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（</a:t>
            </a:r>
            <a:r>
              <a:rPr kumimoji="1" lang="en-US" altLang="ja-JP" sz="105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DVD</a:t>
            </a:r>
            <a:r>
              <a:rPr kumimoji="1" lang="ja-JP" altLang="en-US" sz="105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上映）</a:t>
            </a:r>
            <a:endParaRPr kumimoji="1" lang="en-US" altLang="ja-JP" sz="105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kumimoji="1"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13</a:t>
            </a: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：</a:t>
            </a:r>
            <a:r>
              <a:rPr kumimoji="1"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30</a:t>
            </a:r>
            <a:r>
              <a:rPr kumimoji="1"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開会</a:t>
            </a:r>
            <a:endParaRPr kumimoji="1"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ja-JP" altLang="en-US" sz="12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　 　 主催者あいさつ</a:t>
            </a:r>
            <a:endParaRPr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ja-JP" altLang="en-US" sz="120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　　  青翔開智中学校・高等学校生徒発表</a:t>
            </a:r>
          </a:p>
          <a:p>
            <a:r>
              <a:rPr lang="ja-JP" altLang="en-US" sz="105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</a:t>
            </a:r>
            <a:r>
              <a:rPr lang="ja-JP" altLang="en-US" sz="105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　　　 　～男性育休義務化の是非をテーマと</a:t>
            </a:r>
            <a:endParaRPr lang="en-US" altLang="ja-JP" sz="105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ja-JP" altLang="en-US" sz="1050" dirty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</a:t>
            </a:r>
            <a:r>
              <a:rPr lang="ja-JP" altLang="en-US" sz="105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　　　　　 したディベートの授業を通して～</a:t>
            </a:r>
            <a:endParaRPr lang="en-US" altLang="ja-JP" sz="105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14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：</a:t>
            </a:r>
            <a:r>
              <a:rPr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00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～　記念講演・有森裕子さん</a:t>
            </a:r>
            <a:endParaRPr lang="en-US" altLang="ja-JP" sz="120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  <a:p>
            <a:r>
              <a:rPr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15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：</a:t>
            </a:r>
            <a:r>
              <a:rPr lang="en-US" altLang="ja-JP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30</a:t>
            </a:r>
            <a:r>
              <a:rPr lang="ja-JP" altLang="en-US" sz="1200" dirty="0" smtClean="0">
                <a:latin typeface="源柔ゴシック Bold" panose="020B0602020203020207" pitchFamily="50" charset="-128"/>
                <a:ea typeface="源柔ゴシック Bold" panose="020B0602020203020207" pitchFamily="50" charset="-128"/>
                <a:cs typeface="源柔ゴシック Bold" panose="020B0602020203020207" pitchFamily="50" charset="-128"/>
              </a:rPr>
              <a:t>　　閉会</a:t>
            </a:r>
            <a:endParaRPr kumimoji="1" lang="en-US" altLang="ja-JP" sz="1050" dirty="0" smtClean="0">
              <a:latin typeface="源柔ゴシック Bold" panose="020B0602020203020207" pitchFamily="50" charset="-128"/>
              <a:ea typeface="源柔ゴシック Bold" panose="020B0602020203020207" pitchFamily="50" charset="-128"/>
              <a:cs typeface="源柔ゴシック Bold" panose="020B0602020203020207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771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275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いろはマル Medium</vt:lpstr>
      <vt:lpstr>源柔ゴシック Bold</vt:lpstr>
      <vt:lpstr>源柔ゴシック Heavy</vt:lpstr>
      <vt:lpstr>源柔ゴシック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>鳥取市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彩（指導員）</dc:creator>
  <cp:lastModifiedBy>田中　彩（指導員）</cp:lastModifiedBy>
  <cp:revision>98</cp:revision>
  <cp:lastPrinted>2022-06-08T00:30:23Z</cp:lastPrinted>
  <dcterms:created xsi:type="dcterms:W3CDTF">2022-04-21T01:07:17Z</dcterms:created>
  <dcterms:modified xsi:type="dcterms:W3CDTF">2022-06-08T00:34:16Z</dcterms:modified>
</cp:coreProperties>
</file>